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56" r:id="rId5"/>
    <p:sldId id="263" r:id="rId6"/>
    <p:sldId id="289" r:id="rId7"/>
    <p:sldId id="257" r:id="rId8"/>
    <p:sldId id="290" r:id="rId9"/>
    <p:sldId id="268" r:id="rId10"/>
    <p:sldId id="291" r:id="rId11"/>
    <p:sldId id="292" r:id="rId12"/>
    <p:sldId id="313" r:id="rId13"/>
    <p:sldId id="298" r:id="rId14"/>
    <p:sldId id="297" r:id="rId15"/>
    <p:sldId id="293" r:id="rId16"/>
    <p:sldId id="296" r:id="rId17"/>
    <p:sldId id="295" r:id="rId18"/>
    <p:sldId id="294" r:id="rId19"/>
    <p:sldId id="272" r:id="rId20"/>
    <p:sldId id="274" r:id="rId21"/>
    <p:sldId id="275" r:id="rId22"/>
    <p:sldId id="286" r:id="rId23"/>
    <p:sldId id="287" r:id="rId24"/>
    <p:sldId id="288" r:id="rId25"/>
    <p:sldId id="262" r:id="rId26"/>
    <p:sldId id="300" r:id="rId27"/>
    <p:sldId id="301" r:id="rId28"/>
    <p:sldId id="302" r:id="rId29"/>
    <p:sldId id="303" r:id="rId30"/>
    <p:sldId id="304" r:id="rId31"/>
    <p:sldId id="273" r:id="rId32"/>
    <p:sldId id="312" r:id="rId33"/>
    <p:sldId id="279" r:id="rId34"/>
    <p:sldId id="281" r:id="rId35"/>
    <p:sldId id="306" r:id="rId36"/>
    <p:sldId id="307" r:id="rId37"/>
    <p:sldId id="305" r:id="rId38"/>
    <p:sldId id="282" r:id="rId39"/>
    <p:sldId id="283" r:id="rId40"/>
    <p:sldId id="308" r:id="rId41"/>
    <p:sldId id="309" r:id="rId42"/>
    <p:sldId id="310" r:id="rId43"/>
    <p:sldId id="311" r:id="rId44"/>
    <p:sldId id="299" r:id="rId45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C12"/>
    <a:srgbClr val="008EDC"/>
    <a:srgbClr val="41B176"/>
    <a:srgbClr val="41B1B5"/>
    <a:srgbClr val="CC0099"/>
    <a:srgbClr val="FF00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2" autoAdjust="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2/12/2024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chart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table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468954" y="565627"/>
            <a:ext cx="1682582" cy="858837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FEBRUARY 2024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884476" y="2679730"/>
            <a:ext cx="5235025" cy="182706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FY25 PROPOSED DRAFT BUDGET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40FCF-552F-4534-AE6C-0227EFD86AC5}"/>
              </a:ext>
            </a:extLst>
          </p:cNvPr>
          <p:cNvSpPr txBox="1"/>
          <p:nvPr/>
        </p:nvSpPr>
        <p:spPr>
          <a:xfrm rot="815937">
            <a:off x="8166227" y="5273368"/>
            <a:ext cx="3748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Berkshire Hills Regional   School District</a:t>
            </a: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81D9E-652B-4CD5-BA7C-7E9415FE2B37}"/>
              </a:ext>
            </a:extLst>
          </p:cNvPr>
          <p:cNvSpPr txBox="1"/>
          <p:nvPr/>
        </p:nvSpPr>
        <p:spPr>
          <a:xfrm>
            <a:off x="838200" y="1830419"/>
            <a:ext cx="9829800" cy="365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2743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000" b="1" dirty="0">
                <a:latin typeface="Tahoma" panose="020B0604030504040204" pitchFamily="34" charset="0"/>
              </a:rPr>
              <a:t>Health &amp; Dental Insurance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5.39% total increase for health in FY25 ($301,760).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BHG rates set at 7% set; actual change compensates for changes in enrollment.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No premium holiday approved for FY24.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No change in dental rates.</a:t>
            </a:r>
          </a:p>
        </p:txBody>
      </p:sp>
    </p:spTree>
    <p:extLst>
      <p:ext uri="{BB962C8B-B14F-4D97-AF65-F5344CB8AC3E}">
        <p14:creationId xmlns:p14="http://schemas.microsoft.com/office/powerpoint/2010/main" val="178028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81D9E-652B-4CD5-BA7C-7E9415FE2B37}"/>
              </a:ext>
            </a:extLst>
          </p:cNvPr>
          <p:cNvSpPr txBox="1"/>
          <p:nvPr/>
        </p:nvSpPr>
        <p:spPr>
          <a:xfrm>
            <a:off x="1638299" y="1848526"/>
            <a:ext cx="8564955" cy="341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2743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000" b="1" dirty="0">
                <a:latin typeface="Tahoma" panose="020B0604030504040204" pitchFamily="34" charset="0"/>
              </a:rPr>
              <a:t>Health &amp; Dental Insurance </a:t>
            </a:r>
            <a:r>
              <a:rPr lang="en-US" altLang="en-US" sz="2800" b="1" dirty="0">
                <a:latin typeface="Tahoma" panose="020B0604030504040204" pitchFamily="34" charset="0"/>
              </a:rPr>
              <a:t>(cont.)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MEDEX rate changes in January of each year; 5.5% increase for 2024.</a:t>
            </a:r>
          </a:p>
          <a:p>
            <a:pPr marL="99218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Tahoma" panose="020B0604030504040204" pitchFamily="34" charset="0"/>
              </a:rPr>
              <a:t>Berkshire County Retirement</a:t>
            </a:r>
            <a:endParaRPr lang="en-US" altLang="en-US" sz="2800" dirty="0">
              <a:latin typeface="Tahoma" panose="020B0604030504040204" pitchFamily="34" charset="0"/>
            </a:endParaRP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Actual invoice amount to fully fund system, 4.07% ($41,836).</a:t>
            </a:r>
          </a:p>
        </p:txBody>
      </p:sp>
    </p:spTree>
    <p:extLst>
      <p:ext uri="{BB962C8B-B14F-4D97-AF65-F5344CB8AC3E}">
        <p14:creationId xmlns:p14="http://schemas.microsoft.com/office/powerpoint/2010/main" val="2313328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81D9E-652B-4CD5-BA7C-7E9415FE2B37}"/>
              </a:ext>
            </a:extLst>
          </p:cNvPr>
          <p:cNvSpPr txBox="1"/>
          <p:nvPr/>
        </p:nvSpPr>
        <p:spPr>
          <a:xfrm>
            <a:off x="1638299" y="1848526"/>
            <a:ext cx="8564955" cy="3734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ahoma" panose="020B0604030504040204" pitchFamily="34" charset="0"/>
              </a:rPr>
              <a:t>Educational Services &amp; Tuition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Decrease of 2.15% (-$42,500).</a:t>
            </a:r>
          </a:p>
          <a:p>
            <a:pPr marL="1022743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000" b="1" dirty="0">
                <a:latin typeface="Tahoma" panose="020B0604030504040204" pitchFamily="34" charset="0"/>
              </a:rPr>
              <a:t>Transportation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Increase of 11.04% ($293,826).</a:t>
            </a:r>
          </a:p>
          <a:p>
            <a:pPr marL="1906588" lvl="3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ahoma" panose="020B0604030504040204" pitchFamily="34" charset="0"/>
              </a:rPr>
              <a:t>Out-of-District Transportation increased.</a:t>
            </a:r>
          </a:p>
          <a:p>
            <a:pPr lvl="1"/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7770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81D9E-652B-4CD5-BA7C-7E9415FE2B37}"/>
              </a:ext>
            </a:extLst>
          </p:cNvPr>
          <p:cNvSpPr txBox="1"/>
          <p:nvPr/>
        </p:nvSpPr>
        <p:spPr>
          <a:xfrm>
            <a:off x="1638299" y="1848526"/>
            <a:ext cx="8564955" cy="3734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ahoma" panose="020B0604030504040204" pitchFamily="34" charset="0"/>
              </a:rPr>
              <a:t>Technology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Increase of 30.45% ($105,500).</a:t>
            </a:r>
          </a:p>
          <a:p>
            <a:pPr marL="1906588" lvl="3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ahoma" panose="020B0604030504040204" pitchFamily="34" charset="0"/>
              </a:rPr>
              <a:t>Software &amp; refresh of devices.</a:t>
            </a:r>
          </a:p>
          <a:p>
            <a:pPr marL="1022743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000" b="1" dirty="0">
                <a:latin typeface="Tahoma" panose="020B0604030504040204" pitchFamily="34" charset="0"/>
              </a:rPr>
              <a:t>Facilities &amp; Operations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Slight increase of 1.84% ($12,050).</a:t>
            </a:r>
          </a:p>
          <a:p>
            <a:pPr lvl="1"/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5204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81D9E-652B-4CD5-BA7C-7E9415FE2B37}"/>
              </a:ext>
            </a:extLst>
          </p:cNvPr>
          <p:cNvSpPr txBox="1"/>
          <p:nvPr/>
        </p:nvSpPr>
        <p:spPr>
          <a:xfrm>
            <a:off x="1638299" y="1848526"/>
            <a:ext cx="8564955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9338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ahoma" panose="020B0604030504040204" pitchFamily="34" charset="0"/>
              </a:rPr>
              <a:t>Utilities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Increase of 2.24% ($21,920).</a:t>
            </a:r>
          </a:p>
          <a:p>
            <a:pPr marL="1022743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000" b="1" dirty="0">
                <a:latin typeface="Tahoma" panose="020B0604030504040204" pitchFamily="34" charset="0"/>
              </a:rPr>
              <a:t>Educ. Supplies, Materials &amp; Equip</a:t>
            </a:r>
          </a:p>
          <a:p>
            <a:pPr marL="1449388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Increase of 4.05% ($16,350).</a:t>
            </a:r>
          </a:p>
          <a:p>
            <a:pPr marL="1022743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000" b="1" dirty="0">
                <a:latin typeface="Tahoma" panose="020B0604030504040204" pitchFamily="34" charset="0"/>
              </a:rPr>
              <a:t>Prof. Development</a:t>
            </a:r>
          </a:p>
          <a:p>
            <a:pPr marL="1479943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Decrease</a:t>
            </a:r>
            <a:r>
              <a:rPr lang="en-US" altLang="en-US" sz="2800" b="1" dirty="0">
                <a:latin typeface="Tahoma" panose="020B0604030504040204" pitchFamily="34" charset="0"/>
              </a:rPr>
              <a:t> </a:t>
            </a:r>
            <a:r>
              <a:rPr lang="en-US" altLang="en-US" sz="2800" dirty="0">
                <a:latin typeface="Tahoma" panose="020B0604030504040204" pitchFamily="34" charset="0"/>
              </a:rPr>
              <a:t>of 0.77% (-$1,050).</a:t>
            </a:r>
          </a:p>
          <a:p>
            <a:pPr lvl="1"/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1664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81D9E-652B-4CD5-BA7C-7E9415FE2B37}"/>
              </a:ext>
            </a:extLst>
          </p:cNvPr>
          <p:cNvSpPr txBox="1"/>
          <p:nvPr/>
        </p:nvSpPr>
        <p:spPr>
          <a:xfrm>
            <a:off x="1638299" y="1848526"/>
            <a:ext cx="8564955" cy="3036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2743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000" b="1" dirty="0">
                <a:latin typeface="Tahoma" panose="020B0604030504040204" pitchFamily="34" charset="0"/>
              </a:rPr>
              <a:t>Legal &amp; Other insurances</a:t>
            </a:r>
          </a:p>
          <a:p>
            <a:pPr marL="1479943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Decrease of 2.31% (-$3,870)</a:t>
            </a:r>
          </a:p>
          <a:p>
            <a:pPr marL="1022743" lvl="1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3000" b="1" dirty="0">
                <a:latin typeface="Tahoma" panose="020B0604030504040204" pitchFamily="34" charset="0"/>
              </a:rPr>
              <a:t>Other Administrative Costs</a:t>
            </a:r>
          </a:p>
          <a:p>
            <a:pPr marL="1479943" lvl="2" indent="-609600">
              <a:spcBef>
                <a:spcPct val="55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ahoma" panose="020B0604030504040204" pitchFamily="34" charset="0"/>
              </a:rPr>
              <a:t>Increase of 1.06% ($4,000).</a:t>
            </a:r>
          </a:p>
          <a:p>
            <a:pPr lvl="1"/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188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78189" y="1086551"/>
            <a:ext cx="4065084" cy="7008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OPERATING BUDGET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362D4-DC8F-4CA3-AA3D-6497013C5837}"/>
              </a:ext>
            </a:extLst>
          </p:cNvPr>
          <p:cNvSpPr txBox="1"/>
          <p:nvPr/>
        </p:nvSpPr>
        <p:spPr>
          <a:xfrm>
            <a:off x="4264181" y="3173357"/>
            <a:ext cx="75905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FY25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Proposed Budget</a:t>
            </a:r>
          </a:p>
        </p:txBody>
      </p:sp>
    </p:spTree>
    <p:extLst>
      <p:ext uri="{BB962C8B-B14F-4D97-AF65-F5344CB8AC3E}">
        <p14:creationId xmlns:p14="http://schemas.microsoft.com/office/powerpoint/2010/main" val="1155019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Operating Budget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02F69D7-3C33-4F14-947A-24E70A2C7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2409008"/>
            <a:ext cx="982980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1825" indent="-517525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vl="1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3200" u="sng" dirty="0">
                <a:latin typeface="Tahoma" panose="020B0604030504040204" pitchFamily="34" charset="0"/>
              </a:rPr>
              <a:t>Expenditures				Change</a:t>
            </a:r>
            <a:r>
              <a:rPr lang="en-US" altLang="en-US" sz="3200" dirty="0">
                <a:latin typeface="Tahoma" panose="020B0604030504040204" pitchFamily="34" charset="0"/>
              </a:rPr>
              <a:t>	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3200" dirty="0">
              <a:latin typeface="Tahoma" panose="020B0604030504040204" pitchFamily="34" charset="0"/>
            </a:endParaRPr>
          </a:p>
          <a:p>
            <a:pPr lvl="1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3200" dirty="0">
                <a:latin typeface="Tahoma" panose="020B0604030504040204" pitchFamily="34" charset="0"/>
              </a:rPr>
              <a:t>$ 35,039,758 gross operating budget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3200" dirty="0">
              <a:latin typeface="Tahom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lvl="1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ahoma" panose="020B0604030504040204" pitchFamily="34" charset="0"/>
              </a:rPr>
              <a:t>	</a:t>
            </a:r>
            <a:r>
              <a:rPr lang="en-US" altLang="en-US" sz="3200" u="sng" dirty="0">
                <a:latin typeface="Tahoma" panose="020B0604030504040204" pitchFamily="34" charset="0"/>
              </a:rPr>
              <a:t>$1,517,900</a:t>
            </a:r>
            <a:r>
              <a:rPr lang="en-US" altLang="en-US" sz="3200" dirty="0">
                <a:latin typeface="Tahoma" panose="020B0604030504040204" pitchFamily="34" charset="0"/>
              </a:rPr>
              <a:t>				</a:t>
            </a:r>
            <a:r>
              <a:rPr lang="en-US" altLang="en-US" sz="3200" u="sng" dirty="0">
                <a:latin typeface="Tahoma" panose="020B0604030504040204" pitchFamily="34" charset="0"/>
              </a:rPr>
              <a:t>4.53%</a:t>
            </a:r>
            <a:endParaRPr lang="en-US" altLang="en-US" sz="3200" dirty="0">
              <a:latin typeface="Tahom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36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93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Summary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34F1CF2-55F6-46E0-AE09-4EA90D24D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234" y="1852241"/>
            <a:ext cx="10776098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4619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	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CATEGORY		CATEGORY 			% of TOTAL		$ CHANGE</a:t>
            </a:r>
          </a:p>
          <a:p>
            <a:pPr marL="0" indent="0" defTabSz="4619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						  CHANGE			   CHANGE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en-US" sz="2800" dirty="0">
              <a:latin typeface="Tahoma" panose="020B0604030504040204" pitchFamily="34" charset="0"/>
            </a:endParaRPr>
          </a:p>
          <a:p>
            <a:pPr defTabSz="80168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313113" algn="l"/>
                <a:tab pos="6056313" algn="l"/>
                <a:tab pos="8347075" algn="l"/>
              </a:tabLst>
              <a:defRPr/>
            </a:pPr>
            <a:r>
              <a:rPr lang="en-US" altLang="en-US" sz="2800" dirty="0">
                <a:latin typeface="Tahoma" panose="020B0604030504040204" pitchFamily="34" charset="0"/>
              </a:rPr>
              <a:t>Salaries  	4.14%	50.56%	$ 767,403</a:t>
            </a:r>
            <a:endParaRPr lang="en-US" altLang="en-US" sz="2400" i="1" dirty="0">
              <a:latin typeface="Tahoma" panose="020B060403050404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i="1" dirty="0">
                <a:latin typeface="Tahoma" panose="020B0604030504040204" pitchFamily="34" charset="0"/>
              </a:rPr>
              <a:t>								</a:t>
            </a:r>
            <a:endParaRPr lang="en-US" altLang="en-US" sz="2600" dirty="0">
              <a:latin typeface="Tahoma" panose="020B0604030504040204" pitchFamily="34" charset="0"/>
            </a:endParaRPr>
          </a:p>
          <a:p>
            <a:pPr marL="461963" lvl="1" defTabSz="10858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259138" algn="l"/>
                <a:tab pos="6056313" algn="l"/>
                <a:tab pos="8347075" algn="l"/>
              </a:tabLst>
              <a:defRPr/>
            </a:pPr>
            <a:r>
              <a:rPr lang="en-US" altLang="en-US" sz="2600" dirty="0">
                <a:latin typeface="Tahoma" panose="020B0604030504040204" pitchFamily="34" charset="0"/>
              </a:rPr>
              <a:t>Benefits	</a:t>
            </a:r>
            <a:r>
              <a:rPr lang="en-US" altLang="en-US" dirty="0">
                <a:latin typeface="Tahoma" panose="020B0604030504040204" pitchFamily="34" charset="0"/>
              </a:rPr>
              <a:t>4.46%	20.97%	$ 318,271</a:t>
            </a:r>
          </a:p>
          <a:p>
            <a:pPr marL="4763" lvl="1" indent="0" defTabSz="1085850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3259138" algn="l"/>
                <a:tab pos="6056313" algn="l"/>
                <a:tab pos="8347075" algn="l"/>
              </a:tabLst>
              <a:defRPr/>
            </a:pPr>
            <a:endParaRPr lang="en-US" altLang="en-US" dirty="0">
              <a:latin typeface="Tahoma" panose="020B0604030504040204" pitchFamily="34" charset="0"/>
            </a:endParaRPr>
          </a:p>
          <a:p>
            <a:pPr marL="461963" lvl="1" defTabSz="10858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259138" algn="l"/>
                <a:tab pos="6056313" algn="l"/>
                <a:tab pos="8347075" algn="l"/>
              </a:tabLst>
              <a:defRPr/>
            </a:pPr>
            <a:r>
              <a:rPr lang="en-US" altLang="en-US" dirty="0">
                <a:latin typeface="Tahoma" panose="020B0604030504040204" pitchFamily="34" charset="0"/>
              </a:rPr>
              <a:t>Transportation	11.04%	  19.36%	$ 293,826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2400" i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902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Summary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34F1CF2-55F6-46E0-AE09-4EA90D24D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234" y="1761701"/>
            <a:ext cx="10776098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4619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	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CATEGORY		CATEGORY 			% of TOTAL		$ CHANGE</a:t>
            </a:r>
          </a:p>
          <a:p>
            <a:pPr marL="0" indent="0" defTabSz="4619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						  CHANGE			   CHANGE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en-US" sz="2800" dirty="0">
              <a:latin typeface="Tahoma" panose="020B0604030504040204" pitchFamily="34" charset="0"/>
            </a:endParaRPr>
          </a:p>
          <a:p>
            <a:pPr defTabSz="80168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313113" algn="l"/>
                <a:tab pos="6056313" algn="l"/>
                <a:tab pos="8347075" algn="l"/>
              </a:tabLst>
              <a:defRPr/>
            </a:pPr>
            <a:r>
              <a:rPr lang="en-US" altLang="en-US" sz="2800" dirty="0">
                <a:latin typeface="Tahoma" panose="020B0604030504040204" pitchFamily="34" charset="0"/>
              </a:rPr>
              <a:t>Technology	30.45%	6.95%	$ 105,500</a:t>
            </a:r>
          </a:p>
          <a:p>
            <a:pPr defTabSz="80168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313113" algn="l"/>
                <a:tab pos="6056313" algn="l"/>
                <a:tab pos="8347075" algn="l"/>
              </a:tabLst>
              <a:defRPr/>
            </a:pPr>
            <a:endParaRPr lang="en-US" altLang="en-US" sz="2800" dirty="0">
              <a:latin typeface="Tahoma" panose="020B0604030504040204" pitchFamily="34" charset="0"/>
            </a:endParaRPr>
          </a:p>
          <a:p>
            <a:pPr defTabSz="80168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313113" algn="l"/>
                <a:tab pos="6056313" algn="l"/>
                <a:tab pos="8347075" algn="l"/>
              </a:tabLst>
              <a:defRPr/>
            </a:pPr>
            <a:r>
              <a:rPr lang="en-US" altLang="en-US" sz="2800" dirty="0">
                <a:latin typeface="Tahoma" panose="020B0604030504040204" pitchFamily="34" charset="0"/>
              </a:rPr>
              <a:t>Educ. Services   	5.62%	5.75%	$ 105,000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i="1" dirty="0">
                <a:latin typeface="Tahoma" panose="020B0604030504040204" pitchFamily="34" charset="0"/>
              </a:rPr>
              <a:t>	</a:t>
            </a:r>
            <a:r>
              <a:rPr lang="en-US" altLang="en-US" sz="2800" dirty="0">
                <a:latin typeface="Tahoma" panose="020B0604030504040204" pitchFamily="34" charset="0"/>
              </a:rPr>
              <a:t>&amp; Tuition</a:t>
            </a:r>
            <a:r>
              <a:rPr lang="en-US" altLang="en-US" i="1" dirty="0">
                <a:latin typeface="Tahoma" panose="020B0604030504040204" pitchFamily="34" charset="0"/>
              </a:rPr>
              <a:t>									</a:t>
            </a:r>
          </a:p>
          <a:p>
            <a:pPr marL="457200" lvl="1" indent="0"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dirty="0">
              <a:latin typeface="Tahoma" panose="020B0604030504040204" pitchFamily="34" charset="0"/>
            </a:endParaRPr>
          </a:p>
          <a:p>
            <a:pPr marL="461963" lvl="1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3259138" algn="l"/>
                <a:tab pos="6056313" algn="l"/>
                <a:tab pos="8347075" algn="l"/>
              </a:tabLst>
              <a:defRPr/>
            </a:pPr>
            <a:r>
              <a:rPr lang="en-US" altLang="en-US" dirty="0">
                <a:latin typeface="Tahoma" panose="020B0604030504040204" pitchFamily="34" charset="0"/>
              </a:rPr>
              <a:t>Educ. Supplies,	 4.05%	  1.08%	$   16,350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altLang="en-US" sz="3600" i="1" dirty="0">
                <a:latin typeface="Tahoma" panose="020B0604030504040204" pitchFamily="34" charset="0"/>
              </a:rPr>
              <a:t> </a:t>
            </a:r>
            <a:r>
              <a:rPr lang="en-US" altLang="en-US" dirty="0">
                <a:latin typeface="Tahoma" panose="020B0604030504040204" pitchFamily="34" charset="0"/>
              </a:rPr>
              <a:t> Materials &amp; Equip.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2400" i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5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Mission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45F630-3290-4C53-ABC8-93CE218C5A19}"/>
              </a:ext>
            </a:extLst>
          </p:cNvPr>
          <p:cNvSpPr txBox="1">
            <a:spLocks/>
          </p:cNvSpPr>
          <p:nvPr/>
        </p:nvSpPr>
        <p:spPr>
          <a:xfrm>
            <a:off x="1524000" y="2432803"/>
            <a:ext cx="9144000" cy="19923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ct val="50000"/>
              </a:spcBef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To ensure all students are challenged through a wide range of experiences to become engaged, curious learners and problem solvers who effectively communicate, respect diversity, and improve themselves and their community.</a:t>
            </a:r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Summary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34F1CF2-55F6-46E0-AE09-4EA90D24D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662" y="1906559"/>
            <a:ext cx="10776098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4619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	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CATEGORY		CATEGORY 			% of TOTAL		$ CHANGE</a:t>
            </a:r>
          </a:p>
          <a:p>
            <a:pPr marL="0" indent="0" defTabSz="4619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						  CHANGE			   CHANGE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altLang="en-US" sz="2800" dirty="0">
              <a:latin typeface="Tahoma" panose="020B0604030504040204" pitchFamily="34" charset="0"/>
            </a:endParaRPr>
          </a:p>
          <a:p>
            <a:pPr defTabSz="80168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313113" algn="l"/>
                <a:tab pos="6056313" algn="l"/>
                <a:tab pos="8347075" algn="l"/>
              </a:tabLst>
              <a:defRPr/>
            </a:pPr>
            <a:r>
              <a:rPr lang="en-US" altLang="en-US" sz="2800" dirty="0">
                <a:latin typeface="Tahoma" panose="020B0604030504040204" pitchFamily="34" charset="0"/>
              </a:rPr>
              <a:t>Activities &amp;	13.61%	 1.71%	$  26,000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i="1" dirty="0">
                <a:latin typeface="Tahoma" panose="020B0604030504040204" pitchFamily="34" charset="0"/>
              </a:rPr>
              <a:t>	</a:t>
            </a:r>
            <a:r>
              <a:rPr lang="en-US" altLang="en-US" sz="2800" dirty="0">
                <a:latin typeface="Tahoma" panose="020B0604030504040204" pitchFamily="34" charset="0"/>
              </a:rPr>
              <a:t>Athletics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i="1" dirty="0">
                <a:latin typeface="Tahoma" panose="020B0604030504040204" pitchFamily="34" charset="0"/>
              </a:rPr>
              <a:t>								</a:t>
            </a:r>
            <a:endParaRPr lang="en-US" altLang="en-US" sz="2600" dirty="0">
              <a:latin typeface="Tahoma" panose="020B0604030504040204" pitchFamily="34" charset="0"/>
            </a:endParaRPr>
          </a:p>
          <a:p>
            <a:pPr marL="461963" lvl="1" defTabSz="10858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259138" algn="l"/>
                <a:tab pos="6056313" algn="l"/>
                <a:tab pos="8347075" algn="l"/>
              </a:tabLst>
              <a:defRPr/>
            </a:pPr>
            <a:r>
              <a:rPr lang="en-US" altLang="en-US" sz="2600" dirty="0">
                <a:latin typeface="Tahoma" panose="020B0604030504040204" pitchFamily="34" charset="0"/>
              </a:rPr>
              <a:t>Utilities	</a:t>
            </a:r>
            <a:r>
              <a:rPr lang="en-US" altLang="en-US" dirty="0">
                <a:latin typeface="Tahoma" panose="020B0604030504040204" pitchFamily="34" charset="0"/>
              </a:rPr>
              <a:t> 2.42%	 1.44%	$  21,920</a:t>
            </a:r>
          </a:p>
          <a:p>
            <a:pPr marL="461963" lvl="1" defTabSz="10858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259138" algn="l"/>
                <a:tab pos="6056313" algn="l"/>
                <a:tab pos="8347075" algn="l"/>
              </a:tabLst>
              <a:defRPr/>
            </a:pPr>
            <a:endParaRPr lang="en-US" altLang="en-US" dirty="0">
              <a:latin typeface="Tahoma" panose="020B0604030504040204" pitchFamily="34" charset="0"/>
            </a:endParaRPr>
          </a:p>
          <a:p>
            <a:pPr marL="461963" lvl="1" defTabSz="1085850"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3259138" algn="l"/>
                <a:tab pos="6056313" algn="l"/>
                <a:tab pos="8347075" algn="l"/>
              </a:tabLst>
              <a:defRPr/>
            </a:pPr>
            <a:r>
              <a:rPr lang="en-US" altLang="en-US" dirty="0">
                <a:latin typeface="Tahoma" panose="020B0604030504040204" pitchFamily="34" charset="0"/>
              </a:rPr>
              <a:t>Facilities &amp;	 1.84%	 0.79%	$  12,050</a:t>
            </a:r>
          </a:p>
          <a:p>
            <a:pPr marL="4763" lvl="1" indent="0">
              <a:spcBef>
                <a:spcPts val="0"/>
              </a:spcBef>
              <a:buNone/>
              <a:defRPr/>
            </a:pPr>
            <a:r>
              <a:rPr lang="en-US" altLang="en-US" i="1" dirty="0">
                <a:latin typeface="Tahoma" panose="020B0604030504040204" pitchFamily="34" charset="0"/>
              </a:rPr>
              <a:t>	</a:t>
            </a:r>
            <a:r>
              <a:rPr lang="en-US" altLang="en-US" dirty="0">
                <a:latin typeface="Tahoma" panose="020B0604030504040204" pitchFamily="34" charset="0"/>
              </a:rPr>
              <a:t>Operations</a:t>
            </a:r>
            <a:endParaRPr lang="en-US" altLang="en-US" i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51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Summary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34F1CF2-55F6-46E0-AE09-4EA90D24D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234" y="1906559"/>
            <a:ext cx="10776098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4619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	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CATEGORY		CATEGORY 			% of TOTAL		$ CHANGE</a:t>
            </a:r>
          </a:p>
          <a:p>
            <a:pPr marL="0" indent="0" defTabSz="4619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						  CHANGE			   CHANGE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en-US" sz="2400" dirty="0">
              <a:latin typeface="Tahoma" panose="020B0604030504040204" pitchFamily="34" charset="0"/>
            </a:endParaRPr>
          </a:p>
          <a:p>
            <a:pPr defTabSz="80168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313113" algn="l"/>
                <a:tab pos="6056313" algn="l"/>
                <a:tab pos="8347075" algn="l"/>
              </a:tabLst>
              <a:defRPr/>
            </a:pPr>
            <a:r>
              <a:rPr lang="en-US" altLang="en-US" sz="2800" dirty="0">
                <a:latin typeface="Tahoma" panose="020B0604030504040204" pitchFamily="34" charset="0"/>
              </a:rPr>
              <a:t>Other Admin	 1.06%	0.26%	$  4,000</a:t>
            </a:r>
          </a:p>
          <a:p>
            <a:pPr marL="0" indent="0" defTabSz="801688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3313113" algn="l"/>
                <a:tab pos="6056313" algn="l"/>
                <a:tab pos="8347075" algn="l"/>
              </a:tabLst>
              <a:defRPr/>
            </a:pPr>
            <a:r>
              <a:rPr lang="en-US" altLang="en-US" sz="2800" dirty="0">
                <a:latin typeface="Tahoma" panose="020B0604030504040204" pitchFamily="34" charset="0"/>
              </a:rPr>
              <a:t>          Costs</a:t>
            </a:r>
          </a:p>
          <a:p>
            <a:pPr defTabSz="80168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313113" algn="l"/>
                <a:tab pos="6056313" algn="l"/>
                <a:tab pos="8347075" algn="l"/>
              </a:tabLst>
              <a:defRPr/>
            </a:pPr>
            <a:endParaRPr lang="en-US" altLang="en-US" sz="2800" dirty="0">
              <a:latin typeface="Tahoma" panose="020B0604030504040204" pitchFamily="34" charset="0"/>
            </a:endParaRPr>
          </a:p>
          <a:p>
            <a:pPr defTabSz="80168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313113" algn="l"/>
                <a:tab pos="6056313" algn="l"/>
                <a:tab pos="8347075" algn="l"/>
              </a:tabLst>
              <a:defRPr/>
            </a:pPr>
            <a:r>
              <a:rPr lang="en-US" altLang="en-US" sz="2800" dirty="0">
                <a:latin typeface="Tahoma" panose="020B0604030504040204" pitchFamily="34" charset="0"/>
              </a:rPr>
              <a:t>Legal &amp;	-2.31%	 -0.25%	$  -3,870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i="1" dirty="0">
                <a:latin typeface="Tahoma" panose="020B0604030504040204" pitchFamily="34" charset="0"/>
              </a:rPr>
              <a:t>	</a:t>
            </a:r>
            <a:r>
              <a:rPr lang="en-US" altLang="en-US" sz="2800" dirty="0">
                <a:latin typeface="Tahoma" panose="020B0604030504040204" pitchFamily="34" charset="0"/>
              </a:rPr>
              <a:t>Other Insurance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400" i="1" dirty="0">
                <a:latin typeface="Tahoma" panose="020B0604030504040204" pitchFamily="34" charset="0"/>
              </a:rPr>
              <a:t>								</a:t>
            </a:r>
            <a:endParaRPr lang="en-US" altLang="en-US" sz="2600" dirty="0">
              <a:latin typeface="Tahoma" panose="020B0604030504040204" pitchFamily="34" charset="0"/>
            </a:endParaRPr>
          </a:p>
          <a:p>
            <a:pPr marL="461963" lvl="1" defTabSz="10858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259138" algn="l"/>
                <a:tab pos="6056313" algn="l"/>
                <a:tab pos="8347075" algn="l"/>
              </a:tabLst>
              <a:defRPr/>
            </a:pPr>
            <a:r>
              <a:rPr lang="en-US" altLang="en-US" dirty="0">
                <a:latin typeface="Tahoma" panose="020B0604030504040204" pitchFamily="34" charset="0"/>
              </a:rPr>
              <a:t>Prof. Develop.</a:t>
            </a:r>
            <a:r>
              <a:rPr lang="en-US" altLang="en-US" sz="2600" dirty="0">
                <a:latin typeface="Tahoma" panose="020B0604030504040204" pitchFamily="34" charset="0"/>
              </a:rPr>
              <a:t>	</a:t>
            </a:r>
            <a:r>
              <a:rPr lang="en-US" altLang="en-US" dirty="0">
                <a:latin typeface="Tahoma" panose="020B0604030504040204" pitchFamily="34" charset="0"/>
              </a:rPr>
              <a:t> - 0.77%	 -0.07%	$  -1,050</a:t>
            </a:r>
          </a:p>
        </p:txBody>
      </p:sp>
    </p:spTree>
    <p:extLst>
      <p:ext uri="{BB962C8B-B14F-4D97-AF65-F5344CB8AC3E}">
        <p14:creationId xmlns:p14="http://schemas.microsoft.com/office/powerpoint/2010/main" val="557570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by Department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56C34E5-ABB8-4C06-ACB2-62820A26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3640" y="853903"/>
            <a:ext cx="4018235" cy="1091949"/>
          </a:xfrm>
        </p:spPr>
        <p:txBody>
          <a:bodyPr>
            <a:normAutofit/>
          </a:bodyPr>
          <a:lstStyle/>
          <a:p>
            <a:r>
              <a:rPr lang="en-US" dirty="0"/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SUMMARY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82EA117F-9608-4C6B-9863-9A49F85C1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694" y="1989907"/>
            <a:ext cx="9022612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82625" indent="-682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Tahoma" panose="020B0604030504040204" pitchFamily="34" charset="0"/>
              </a:rPr>
              <a:t>Elementary School			19.74%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Tahoma" panose="020B0604030504040204" pitchFamily="34" charset="0"/>
              </a:rPr>
              <a:t>Middle School				16.82%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Tahoma" panose="020B0604030504040204" pitchFamily="34" charset="0"/>
              </a:rPr>
              <a:t>High School				26.32%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dirty="0">
                <a:latin typeface="Tahoma" panose="020B0604030504040204" pitchFamily="34" charset="0"/>
              </a:rPr>
              <a:t>Student Services (+ ELL)		</a:t>
            </a:r>
            <a:r>
              <a:rPr lang="en-US" altLang="en-US" u="sng" dirty="0">
                <a:latin typeface="Tahoma" panose="020B0604030504040204" pitchFamily="34" charset="0"/>
              </a:rPr>
              <a:t>10.43%</a:t>
            </a:r>
          </a:p>
          <a:p>
            <a:pPr marL="0" indent="0" eaLnBrk="1" hangingPunct="1">
              <a:lnSpc>
                <a:spcPct val="115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dirty="0">
                <a:latin typeface="Tahoma" panose="020B0604030504040204" pitchFamily="34" charset="0"/>
              </a:rPr>
              <a:t>							 73.31%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54AA76-5A87-4EE4-B79A-E0A647DC0571}"/>
              </a:ext>
            </a:extLst>
          </p:cNvPr>
          <p:cNvSpPr/>
          <p:nvPr/>
        </p:nvSpPr>
        <p:spPr>
          <a:xfrm>
            <a:off x="8039478" y="5241956"/>
            <a:ext cx="1629623" cy="55226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42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SUMMARY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B66691E-11B8-4657-AE90-3EC6A76E2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053" y="1974850"/>
            <a:ext cx="10742612" cy="285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tabLst>
                <a:tab pos="7777163" algn="l"/>
              </a:tabLst>
            </a:pPr>
            <a:r>
              <a:rPr lang="en-US" altLang="en-US" sz="3000" dirty="0">
                <a:latin typeface="Tahoma" panose="020B0604030504040204" pitchFamily="34" charset="0"/>
              </a:rPr>
              <a:t>Transportation &amp; Food Service	8.42%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tabLst>
                <a:tab pos="7659688" algn="l"/>
              </a:tabLst>
            </a:pPr>
            <a:r>
              <a:rPr lang="en-US" altLang="en-US" sz="3000" dirty="0">
                <a:latin typeface="Tahoma" panose="020B0604030504040204" pitchFamily="34" charset="0"/>
              </a:rPr>
              <a:t>District-wide - All Other*	13.90%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tabLst>
                <a:tab pos="7777163" algn="l"/>
              </a:tabLst>
            </a:pPr>
            <a:r>
              <a:rPr lang="en-US" altLang="en-US" sz="3000" dirty="0">
                <a:latin typeface="Tahoma" panose="020B0604030504040204" pitchFamily="34" charset="0"/>
              </a:rPr>
              <a:t>School Committee &amp; Administration	1.82%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ü"/>
              <a:tabLst>
                <a:tab pos="7777163" algn="l"/>
              </a:tabLst>
            </a:pPr>
            <a:r>
              <a:rPr lang="en-US" altLang="en-US" sz="3000" dirty="0">
                <a:latin typeface="Tahoma" panose="020B0604030504040204" pitchFamily="34" charset="0"/>
              </a:rPr>
              <a:t>Facilities &amp; Maintenance	2.55%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9A162E-350D-4B96-9008-9E9C76F067AB}"/>
              </a:ext>
            </a:extLst>
          </p:cNvPr>
          <p:cNvSpPr txBox="1"/>
          <p:nvPr/>
        </p:nvSpPr>
        <p:spPr>
          <a:xfrm>
            <a:off x="751438" y="5549774"/>
            <a:ext cx="898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Includes non-public transportation, retiree health insurance, contingency, school choice.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FB567-A834-4A38-9FF5-B10E0C37F6A1}"/>
              </a:ext>
            </a:extLst>
          </p:cNvPr>
          <p:cNvSpPr/>
          <p:nvPr/>
        </p:nvSpPr>
        <p:spPr>
          <a:xfrm>
            <a:off x="8673220" y="1974850"/>
            <a:ext cx="1629623" cy="55226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1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BD76BB-56E5-4D32-83C9-19FC669F3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83" y="0"/>
            <a:ext cx="9391527" cy="631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46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Operating Budget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ED319DA4-8286-40CE-96C3-A54E13D3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569" y="2057400"/>
            <a:ext cx="7842981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1825" indent="-517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 u="sng" dirty="0">
                <a:latin typeface="Tahoma" panose="020B0604030504040204" pitchFamily="34" charset="0"/>
              </a:rPr>
              <a:t>Expenditures				Change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3200" u="sng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 dirty="0">
                <a:latin typeface="Tahoma" panose="020B0604030504040204" pitchFamily="34" charset="0"/>
              </a:rPr>
              <a:t>$35,039,758 gross operating budget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600" dirty="0">
              <a:latin typeface="Tahoma" panose="020B0604030504040204" pitchFamily="34" charset="0"/>
            </a:endParaRPr>
          </a:p>
          <a:p>
            <a:pPr marL="3175" lvl="1" indent="-3175" algn="ctr">
              <a:spcBef>
                <a:spcPct val="0"/>
              </a:spcBef>
              <a:buNone/>
            </a:pPr>
            <a:r>
              <a:rPr lang="en-US" altLang="en-US" sz="3200" u="sng" dirty="0">
                <a:latin typeface="Tahoma" panose="020B0604030504040204" pitchFamily="34" charset="0"/>
              </a:rPr>
              <a:t>	</a:t>
            </a:r>
            <a:r>
              <a:rPr lang="en-US" altLang="en-US" sz="3200" dirty="0">
                <a:latin typeface="Tahoma" panose="020B0604030504040204" pitchFamily="34" charset="0"/>
              </a:rPr>
              <a:t>	</a:t>
            </a:r>
            <a:r>
              <a:rPr lang="en-US" altLang="en-US" sz="3200" u="sng" dirty="0">
                <a:latin typeface="Tahoma" panose="020B0604030504040204" pitchFamily="34" charset="0"/>
              </a:rPr>
              <a:t>$1,517,900</a:t>
            </a:r>
            <a:r>
              <a:rPr lang="en-US" altLang="en-US" sz="3200" dirty="0">
                <a:latin typeface="Tahoma" panose="020B0604030504040204" pitchFamily="34" charset="0"/>
              </a:rPr>
              <a:t>				</a:t>
            </a:r>
            <a:r>
              <a:rPr lang="en-US" altLang="en-US" sz="3200" u="sng" dirty="0">
                <a:latin typeface="Tahoma" panose="020B0604030504040204" pitchFamily="34" charset="0"/>
              </a:rPr>
              <a:t>4.53%</a:t>
            </a:r>
            <a:endParaRPr lang="en-US" altLang="en-US" sz="3200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3600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 dirty="0">
                <a:latin typeface="Tahoma" panose="020B0604030504040204" pitchFamily="34" charset="0"/>
              </a:rPr>
              <a:t>$33,014,758 net operating budget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1600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 dirty="0">
                <a:latin typeface="Tahoma" panose="020B0604030504040204" pitchFamily="34" charset="0"/>
              </a:rPr>
              <a:t>		</a:t>
            </a:r>
            <a:r>
              <a:rPr lang="en-US" altLang="en-US" sz="3200" u="sng" dirty="0">
                <a:latin typeface="Tahoma" panose="020B0604030504040204" pitchFamily="34" charset="0"/>
              </a:rPr>
              <a:t>$1,517,900</a:t>
            </a:r>
            <a:r>
              <a:rPr lang="en-US" altLang="en-US" sz="3200" dirty="0">
                <a:latin typeface="Tahoma" panose="020B0604030504040204" pitchFamily="34" charset="0"/>
              </a:rPr>
              <a:t>				</a:t>
            </a:r>
            <a:r>
              <a:rPr lang="en-US" altLang="en-US" sz="3200" u="sng" dirty="0">
                <a:latin typeface="Tahoma" panose="020B0604030504040204" pitchFamily="34" charset="0"/>
              </a:rPr>
              <a:t>4.82%</a:t>
            </a:r>
          </a:p>
        </p:txBody>
      </p:sp>
    </p:spTree>
    <p:extLst>
      <p:ext uri="{BB962C8B-B14F-4D97-AF65-F5344CB8AC3E}">
        <p14:creationId xmlns:p14="http://schemas.microsoft.com/office/powerpoint/2010/main" val="1214390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Operating Budget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D381AD-BE86-49D6-B373-6A5FEFF50167}"/>
              </a:ext>
            </a:extLst>
          </p:cNvPr>
          <p:cNvSpPr txBox="1">
            <a:spLocks noChangeArrowheads="1"/>
          </p:cNvSpPr>
          <p:nvPr/>
        </p:nvSpPr>
        <p:spPr>
          <a:xfrm>
            <a:off x="1560135" y="2254447"/>
            <a:ext cx="8686800" cy="3429000"/>
          </a:xfrm>
          <a:prstGeom prst="rect">
            <a:avLst/>
          </a:prstGeom>
        </p:spPr>
        <p:txBody>
          <a:bodyPr rIns="38100" anchor="ctr"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9338" lvl="1" indent="-6096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Tahoma" pitchFamily="34" charset="0"/>
              </a:rPr>
              <a:t>Difference between Gross Operating and Net Operating due to reduction by Choice &amp; Tuition Revenue</a:t>
            </a:r>
          </a:p>
          <a:p>
            <a:pPr marL="439738" lvl="1" indent="0">
              <a:spcBef>
                <a:spcPts val="0"/>
              </a:spcBef>
              <a:buFontTx/>
              <a:buNone/>
              <a:defRPr/>
            </a:pPr>
            <a:endParaRPr lang="en-US" altLang="en-US" sz="2800" dirty="0">
              <a:latin typeface="Tahoma" pitchFamily="34" charset="0"/>
            </a:endParaRPr>
          </a:p>
          <a:p>
            <a:pPr marL="1049338" lvl="1" indent="-6096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Tahoma" pitchFamily="34" charset="0"/>
              </a:rPr>
              <a:t>Choice level based on current projections.</a:t>
            </a:r>
            <a:endParaRPr lang="en-US" altLang="en-US" sz="2800" dirty="0">
              <a:solidFill>
                <a:srgbClr val="FF0000"/>
              </a:solidFill>
              <a:latin typeface="Tahoma" pitchFamily="34" charset="0"/>
            </a:endParaRPr>
          </a:p>
          <a:p>
            <a:pPr marL="439738" lvl="1" indent="0">
              <a:spcBef>
                <a:spcPts val="0"/>
              </a:spcBef>
              <a:buFontTx/>
              <a:buNone/>
              <a:defRPr/>
            </a:pPr>
            <a:endParaRPr lang="en-US" altLang="en-US" sz="2800" dirty="0">
              <a:latin typeface="Tahoma" pitchFamily="34" charset="0"/>
            </a:endParaRPr>
          </a:p>
          <a:p>
            <a:pPr marL="1049338" lvl="1" indent="-6096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Tahoma" pitchFamily="34" charset="0"/>
              </a:rPr>
              <a:t>Tuition level based on current projections.</a:t>
            </a:r>
          </a:p>
        </p:txBody>
      </p:sp>
    </p:spTree>
    <p:extLst>
      <p:ext uri="{BB962C8B-B14F-4D97-AF65-F5344CB8AC3E}">
        <p14:creationId xmlns:p14="http://schemas.microsoft.com/office/powerpoint/2010/main" val="3041091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78189" y="1086551"/>
            <a:ext cx="4065084" cy="7008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CAPITAL BUDGET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362D4-DC8F-4CA3-AA3D-6497013C5837}"/>
              </a:ext>
            </a:extLst>
          </p:cNvPr>
          <p:cNvSpPr txBox="1"/>
          <p:nvPr/>
        </p:nvSpPr>
        <p:spPr>
          <a:xfrm>
            <a:off x="4264181" y="3173357"/>
            <a:ext cx="75905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FY25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Proposed Budget</a:t>
            </a:r>
          </a:p>
        </p:txBody>
      </p:sp>
    </p:spTree>
    <p:extLst>
      <p:ext uri="{BB962C8B-B14F-4D97-AF65-F5344CB8AC3E}">
        <p14:creationId xmlns:p14="http://schemas.microsoft.com/office/powerpoint/2010/main" val="3106316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Capital Budget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02F69D7-3C33-4F14-947A-24E70A2C7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2409008"/>
            <a:ext cx="982980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1825" indent="-517525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lvl="1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3200" u="sng" dirty="0">
                <a:latin typeface="Tahoma" panose="020B0604030504040204" pitchFamily="34" charset="0"/>
              </a:rPr>
              <a:t>Expenditures				Change</a:t>
            </a:r>
            <a:r>
              <a:rPr lang="en-US" altLang="en-US" sz="3200" dirty="0">
                <a:latin typeface="Tahoma" panose="020B0604030504040204" pitchFamily="34" charset="0"/>
              </a:rPr>
              <a:t>	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3200" dirty="0">
              <a:latin typeface="Tahoma" panose="020B0604030504040204" pitchFamily="34" charset="0"/>
            </a:endParaRPr>
          </a:p>
          <a:p>
            <a:pPr lvl="1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3200" dirty="0">
                <a:latin typeface="Tahoma" panose="020B0604030504040204" pitchFamily="34" charset="0"/>
              </a:rPr>
              <a:t>$ 533,750 gross operating budget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3200" dirty="0">
              <a:latin typeface="Tahom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lvl="1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ahoma" panose="020B0604030504040204" pitchFamily="34" charset="0"/>
              </a:rPr>
              <a:t>	-</a:t>
            </a:r>
            <a:r>
              <a:rPr lang="en-US" altLang="en-US" sz="3200" u="sng" dirty="0">
                <a:latin typeface="Tahoma" panose="020B0604030504040204" pitchFamily="34" charset="0"/>
              </a:rPr>
              <a:t>$1,183,125</a:t>
            </a:r>
            <a:r>
              <a:rPr lang="en-US" altLang="en-US" sz="3200" dirty="0">
                <a:latin typeface="Tahoma" panose="020B0604030504040204" pitchFamily="34" charset="0"/>
              </a:rPr>
              <a:t>				-</a:t>
            </a:r>
            <a:r>
              <a:rPr lang="en-US" altLang="en-US" sz="3200" u="sng" dirty="0">
                <a:latin typeface="Tahoma" panose="020B0604030504040204" pitchFamily="34" charset="0"/>
              </a:rPr>
              <a:t>68.91%</a:t>
            </a:r>
            <a:endParaRPr lang="en-US" altLang="en-US" sz="3200" dirty="0">
              <a:latin typeface="Tahom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36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48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Budget Priorities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45F630-3290-4C53-ABC8-93CE218C5A19}"/>
              </a:ext>
            </a:extLst>
          </p:cNvPr>
          <p:cNvSpPr txBox="1">
            <a:spLocks/>
          </p:cNvSpPr>
          <p:nvPr/>
        </p:nvSpPr>
        <p:spPr>
          <a:xfrm>
            <a:off x="1524000" y="2190307"/>
            <a:ext cx="9144000" cy="34747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lvl="1" indent="-350838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Continue to provide high quality education for all students.</a:t>
            </a:r>
          </a:p>
          <a:p>
            <a:pPr marL="27432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3200" dirty="0"/>
          </a:p>
          <a:p>
            <a:pPr marL="625475" lvl="1" indent="-350838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Continue to provide a range of social-emotional supports.</a:t>
            </a:r>
          </a:p>
          <a:p>
            <a:pPr marL="11430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3200" dirty="0"/>
              <a:t> </a:t>
            </a:r>
          </a:p>
          <a:p>
            <a:pPr marL="625475" lvl="1" indent="-350838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Ensure equitable access for all students.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79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FY25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C54785F-548E-4976-9FFC-AFA51B06A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694" y="2849982"/>
            <a:ext cx="9022612" cy="141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82625" indent="-682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Tahoma" panose="020B0604030504040204" pitchFamily="34" charset="0"/>
              </a:rPr>
              <a:t>Stabilization Funding			$500,000</a:t>
            </a: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latin typeface="Tahoma" panose="020B0604030504040204" pitchFamily="34" charset="0"/>
              </a:rPr>
              <a:t>Short-Term Interest 			$  33,750</a:t>
            </a:r>
          </a:p>
        </p:txBody>
      </p:sp>
    </p:spTree>
    <p:extLst>
      <p:ext uri="{BB962C8B-B14F-4D97-AF65-F5344CB8AC3E}">
        <p14:creationId xmlns:p14="http://schemas.microsoft.com/office/powerpoint/2010/main" val="3376425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78189" y="1086551"/>
            <a:ext cx="4065084" cy="7008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FY25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0BDE49E-245D-4430-BA0A-E79397362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768" y="3429000"/>
            <a:ext cx="669762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Tahoma" panose="020B0604030504040204" pitchFamily="34" charset="0"/>
              </a:rPr>
              <a:t>REVENUE</a:t>
            </a:r>
          </a:p>
        </p:txBody>
      </p:sp>
    </p:spTree>
    <p:extLst>
      <p:ext uri="{BB962C8B-B14F-4D97-AF65-F5344CB8AC3E}">
        <p14:creationId xmlns:p14="http://schemas.microsoft.com/office/powerpoint/2010/main" val="3875265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199;p5">
            <a:extLst>
              <a:ext uri="{FF2B5EF4-FFF2-40B4-BE49-F238E27FC236}">
                <a16:creationId xmlns:a16="http://schemas.microsoft.com/office/drawing/2014/main" id="{9BD75326-554C-495F-966C-A731AF0EEB04}"/>
              </a:ext>
            </a:extLst>
          </p:cNvPr>
          <p:cNvGrpSpPr/>
          <p:nvPr/>
        </p:nvGrpSpPr>
        <p:grpSpPr>
          <a:xfrm>
            <a:off x="6637305" y="3531544"/>
            <a:ext cx="904639" cy="441210"/>
            <a:chOff x="6688954" y="4326871"/>
            <a:chExt cx="906060" cy="442559"/>
          </a:xfrm>
        </p:grpSpPr>
        <p:cxnSp>
          <p:nvCxnSpPr>
            <p:cNvPr id="32" name="Google Shape;200;p5">
              <a:extLst>
                <a:ext uri="{FF2B5EF4-FFF2-40B4-BE49-F238E27FC236}">
                  <a16:creationId xmlns:a16="http://schemas.microsoft.com/office/drawing/2014/main" id="{DB4C69E3-EF20-4371-95FB-D0B7762F3CFC}"/>
                </a:ext>
              </a:extLst>
            </p:cNvPr>
            <p:cNvCxnSpPr/>
            <p:nvPr/>
          </p:nvCxnSpPr>
          <p:spPr>
            <a:xfrm>
              <a:off x="7111782" y="4326871"/>
              <a:ext cx="483232" cy="0"/>
            </a:xfrm>
            <a:prstGeom prst="straightConnector1">
              <a:avLst/>
            </a:prstGeom>
            <a:noFill/>
            <a:ln w="19050" cap="flat" cmpd="sng">
              <a:solidFill>
                <a:srgbClr val="C0392B"/>
              </a:solidFill>
              <a:prstDash val="solid"/>
              <a:miter lim="800000"/>
              <a:headEnd type="none" w="med" len="med"/>
              <a:tailEnd type="oval" w="med" len="med"/>
            </a:ln>
          </p:spPr>
        </p:cxnSp>
        <p:cxnSp>
          <p:nvCxnSpPr>
            <p:cNvPr id="33" name="Google Shape;201;p5">
              <a:extLst>
                <a:ext uri="{FF2B5EF4-FFF2-40B4-BE49-F238E27FC236}">
                  <a16:creationId xmlns:a16="http://schemas.microsoft.com/office/drawing/2014/main" id="{4A210109-AD5D-45BC-B48B-E2D4C94B0765}"/>
                </a:ext>
              </a:extLst>
            </p:cNvPr>
            <p:cNvCxnSpPr/>
            <p:nvPr/>
          </p:nvCxnSpPr>
          <p:spPr>
            <a:xfrm rot="10800000" flipH="1">
              <a:off x="6688954" y="4333239"/>
              <a:ext cx="437135" cy="436191"/>
            </a:xfrm>
            <a:prstGeom prst="straightConnector1">
              <a:avLst/>
            </a:prstGeom>
            <a:noFill/>
            <a:ln w="19050" cap="flat" cmpd="sng">
              <a:solidFill>
                <a:srgbClr val="C0392B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34" name="Google Shape;202;p5">
            <a:extLst>
              <a:ext uri="{FF2B5EF4-FFF2-40B4-BE49-F238E27FC236}">
                <a16:creationId xmlns:a16="http://schemas.microsoft.com/office/drawing/2014/main" id="{2D1B0BA9-DB44-4838-B131-65077944C581}"/>
              </a:ext>
            </a:extLst>
          </p:cNvPr>
          <p:cNvGrpSpPr/>
          <p:nvPr/>
        </p:nvGrpSpPr>
        <p:grpSpPr>
          <a:xfrm>
            <a:off x="7952998" y="4547278"/>
            <a:ext cx="761802" cy="277740"/>
            <a:chOff x="7996160" y="5434395"/>
            <a:chExt cx="761334" cy="277368"/>
          </a:xfrm>
        </p:grpSpPr>
        <p:cxnSp>
          <p:nvCxnSpPr>
            <p:cNvPr id="35" name="Google Shape;203;p5">
              <a:extLst>
                <a:ext uri="{FF2B5EF4-FFF2-40B4-BE49-F238E27FC236}">
                  <a16:creationId xmlns:a16="http://schemas.microsoft.com/office/drawing/2014/main" id="{BFE7EBA6-ED9D-46C6-8C37-13CEF02BAD91}"/>
                </a:ext>
              </a:extLst>
            </p:cNvPr>
            <p:cNvCxnSpPr/>
            <p:nvPr/>
          </p:nvCxnSpPr>
          <p:spPr>
            <a:xfrm>
              <a:off x="8273729" y="5434395"/>
              <a:ext cx="483765" cy="0"/>
            </a:xfrm>
            <a:prstGeom prst="straightConnector1">
              <a:avLst/>
            </a:prstGeom>
            <a:noFill/>
            <a:ln w="19050" cap="flat" cmpd="sng">
              <a:solidFill>
                <a:srgbClr val="F39C12"/>
              </a:solidFill>
              <a:prstDash val="solid"/>
              <a:miter lim="800000"/>
              <a:headEnd type="none" w="med" len="med"/>
              <a:tailEnd type="oval" w="med" len="med"/>
            </a:ln>
          </p:spPr>
        </p:cxnSp>
        <p:cxnSp>
          <p:nvCxnSpPr>
            <p:cNvPr id="36" name="Google Shape;204;p5">
              <a:extLst>
                <a:ext uri="{FF2B5EF4-FFF2-40B4-BE49-F238E27FC236}">
                  <a16:creationId xmlns:a16="http://schemas.microsoft.com/office/drawing/2014/main" id="{6AD480D4-1333-4FA7-A9A5-030A3F89F60D}"/>
                </a:ext>
              </a:extLst>
            </p:cNvPr>
            <p:cNvCxnSpPr/>
            <p:nvPr/>
          </p:nvCxnSpPr>
          <p:spPr>
            <a:xfrm rot="10800000" flipH="1">
              <a:off x="7996160" y="5434395"/>
              <a:ext cx="277569" cy="277368"/>
            </a:xfrm>
            <a:prstGeom prst="straightConnector1">
              <a:avLst/>
            </a:prstGeom>
            <a:noFill/>
            <a:ln w="19050" cap="flat" cmpd="sng">
              <a:solidFill>
                <a:srgbClr val="F39C1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cxnSp>
        <p:nvCxnSpPr>
          <p:cNvPr id="39" name="Google Shape;210;p5">
            <a:extLst>
              <a:ext uri="{FF2B5EF4-FFF2-40B4-BE49-F238E27FC236}">
                <a16:creationId xmlns:a16="http://schemas.microsoft.com/office/drawing/2014/main" id="{46B944EF-69FB-43B6-A37E-40DF67746518}"/>
              </a:ext>
            </a:extLst>
          </p:cNvPr>
          <p:cNvCxnSpPr/>
          <p:nvPr/>
        </p:nvCxnSpPr>
        <p:spPr>
          <a:xfrm rot="10800000">
            <a:off x="3430446" y="5440422"/>
            <a:ext cx="655466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oval" w="med" len="med"/>
          </a:ln>
        </p:spPr>
      </p:cxnSp>
      <p:grpSp>
        <p:nvGrpSpPr>
          <p:cNvPr id="40" name="Google Shape;211;p5">
            <a:extLst>
              <a:ext uri="{FF2B5EF4-FFF2-40B4-BE49-F238E27FC236}">
                <a16:creationId xmlns:a16="http://schemas.microsoft.com/office/drawing/2014/main" id="{6C1CB15E-3898-4704-B86C-D35A8EB5F319}"/>
              </a:ext>
            </a:extLst>
          </p:cNvPr>
          <p:cNvGrpSpPr/>
          <p:nvPr/>
        </p:nvGrpSpPr>
        <p:grpSpPr>
          <a:xfrm flipH="1">
            <a:off x="3651631" y="4145323"/>
            <a:ext cx="906226" cy="441210"/>
            <a:chOff x="6688954" y="4326871"/>
            <a:chExt cx="906060" cy="442559"/>
          </a:xfrm>
        </p:grpSpPr>
        <p:cxnSp>
          <p:nvCxnSpPr>
            <p:cNvPr id="41" name="Google Shape;212;p5">
              <a:extLst>
                <a:ext uri="{FF2B5EF4-FFF2-40B4-BE49-F238E27FC236}">
                  <a16:creationId xmlns:a16="http://schemas.microsoft.com/office/drawing/2014/main" id="{CAB9515C-46C4-453E-BC04-FC359EC881A4}"/>
                </a:ext>
              </a:extLst>
            </p:cNvPr>
            <p:cNvCxnSpPr/>
            <p:nvPr/>
          </p:nvCxnSpPr>
          <p:spPr>
            <a:xfrm>
              <a:off x="7111042" y="4326871"/>
              <a:ext cx="483972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oval" w="med" len="med"/>
            </a:ln>
          </p:spPr>
        </p:cxnSp>
        <p:cxnSp>
          <p:nvCxnSpPr>
            <p:cNvPr id="42" name="Google Shape;213;p5">
              <a:extLst>
                <a:ext uri="{FF2B5EF4-FFF2-40B4-BE49-F238E27FC236}">
                  <a16:creationId xmlns:a16="http://schemas.microsoft.com/office/drawing/2014/main" id="{0FEBF9A9-7CEF-4E96-B769-1B0193D88C25}"/>
                </a:ext>
              </a:extLst>
            </p:cNvPr>
            <p:cNvCxnSpPr/>
            <p:nvPr/>
          </p:nvCxnSpPr>
          <p:spPr>
            <a:xfrm rot="10800000" flipH="1">
              <a:off x="6688954" y="4333239"/>
              <a:ext cx="436368" cy="436191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6E67A1-136C-418F-AF32-306243213F55}"/>
              </a:ext>
            </a:extLst>
          </p:cNvPr>
          <p:cNvGrpSpPr/>
          <p:nvPr/>
        </p:nvGrpSpPr>
        <p:grpSpPr>
          <a:xfrm>
            <a:off x="632032" y="586121"/>
            <a:ext cx="9914102" cy="5407084"/>
            <a:chOff x="632032" y="586121"/>
            <a:chExt cx="9914102" cy="5407084"/>
          </a:xfrm>
        </p:grpSpPr>
        <p:cxnSp>
          <p:nvCxnSpPr>
            <p:cNvPr id="30" name="Google Shape;198;p5">
              <a:extLst>
                <a:ext uri="{FF2B5EF4-FFF2-40B4-BE49-F238E27FC236}">
                  <a16:creationId xmlns:a16="http://schemas.microsoft.com/office/drawing/2014/main" id="{24D3135D-9ADF-46C7-A779-8183C5082D6A}"/>
                </a:ext>
              </a:extLst>
            </p:cNvPr>
            <p:cNvCxnSpPr/>
            <p:nvPr/>
          </p:nvCxnSpPr>
          <p:spPr>
            <a:xfrm>
              <a:off x="6435744" y="1681000"/>
              <a:ext cx="1310934" cy="0"/>
            </a:xfrm>
            <a:prstGeom prst="straightConnector1">
              <a:avLst/>
            </a:prstGeom>
            <a:noFill/>
            <a:ln w="19050" cap="flat" cmpd="sng">
              <a:solidFill>
                <a:srgbClr val="954F72"/>
              </a:solidFill>
              <a:prstDash val="solid"/>
              <a:miter lim="800000"/>
              <a:headEnd type="none" w="med" len="med"/>
              <a:tailEnd type="oval" w="med" len="med"/>
            </a:ln>
          </p:spPr>
        </p:cxnSp>
        <p:cxnSp>
          <p:nvCxnSpPr>
            <p:cNvPr id="37" name="Google Shape;207;p5">
              <a:extLst>
                <a:ext uri="{FF2B5EF4-FFF2-40B4-BE49-F238E27FC236}">
                  <a16:creationId xmlns:a16="http://schemas.microsoft.com/office/drawing/2014/main" id="{D7AD1E04-BBC1-47D5-A303-AFDCDFFA64B4}"/>
                </a:ext>
              </a:extLst>
            </p:cNvPr>
            <p:cNvCxnSpPr/>
            <p:nvPr/>
          </p:nvCxnSpPr>
          <p:spPr>
            <a:xfrm rot="10800000">
              <a:off x="4432840" y="2798309"/>
              <a:ext cx="653880" cy="0"/>
            </a:xfrm>
            <a:prstGeom prst="straightConnector1">
              <a:avLst/>
            </a:prstGeom>
            <a:noFill/>
            <a:ln w="19050" cap="flat" cmpd="sng">
              <a:solidFill>
                <a:srgbClr val="41B176"/>
              </a:solidFill>
              <a:prstDash val="solid"/>
              <a:miter lim="800000"/>
              <a:headEnd type="none" w="med" len="med"/>
              <a:tailEnd type="oval" w="med" len="med"/>
            </a:ln>
          </p:spPr>
        </p:cxnSp>
        <p:cxnSp>
          <p:nvCxnSpPr>
            <p:cNvPr id="43" name="Google Shape;198;p5">
              <a:extLst>
                <a:ext uri="{FF2B5EF4-FFF2-40B4-BE49-F238E27FC236}">
                  <a16:creationId xmlns:a16="http://schemas.microsoft.com/office/drawing/2014/main" id="{AF83BD73-50DE-4551-9EB2-F7AE0B3C85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09074" y="1770696"/>
              <a:ext cx="934806" cy="184870"/>
            </a:xfrm>
            <a:prstGeom prst="straightConnector1">
              <a:avLst/>
            </a:prstGeom>
            <a:noFill/>
            <a:ln w="19050" cap="flat" cmpd="sng">
              <a:solidFill>
                <a:srgbClr val="954F72"/>
              </a:solidFill>
              <a:prstDash val="solid"/>
              <a:miter lim="800000"/>
              <a:headEnd type="none" w="med" len="med"/>
              <a:tailEnd type="oval" w="med" len="med"/>
            </a:ln>
          </p:spPr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A80A957-33BF-43B7-8309-C82CC7143B81}"/>
                </a:ext>
              </a:extLst>
            </p:cNvPr>
            <p:cNvGrpSpPr/>
            <p:nvPr/>
          </p:nvGrpSpPr>
          <p:grpSpPr>
            <a:xfrm>
              <a:off x="632032" y="586121"/>
              <a:ext cx="9914102" cy="5407084"/>
              <a:chOff x="632032" y="586121"/>
              <a:chExt cx="9914102" cy="5407084"/>
            </a:xfrm>
          </p:grpSpPr>
          <p:sp>
            <p:nvSpPr>
              <p:cNvPr id="25" name="Google Shape;215;p5">
                <a:extLst>
                  <a:ext uri="{FF2B5EF4-FFF2-40B4-BE49-F238E27FC236}">
                    <a16:creationId xmlns:a16="http://schemas.microsoft.com/office/drawing/2014/main" id="{C3BBC4F8-C03E-4834-B3AE-EE11E6548F4D}"/>
                  </a:ext>
                </a:extLst>
              </p:cNvPr>
              <p:cNvSpPr txBox="1"/>
              <p:nvPr/>
            </p:nvSpPr>
            <p:spPr>
              <a:xfrm>
                <a:off x="2828204" y="4135463"/>
                <a:ext cx="1036279" cy="5230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1" tIns="45688" rIns="91401" bIns="45688" anchor="t" anchorCtr="0">
                <a:spAutoFit/>
              </a:bodyPr>
              <a:lstStyle/>
              <a:p>
                <a:pPr algn="r">
                  <a:buClr>
                    <a:schemeClr val="accent2"/>
                  </a:buClr>
                  <a:buSzPts val="3600"/>
                </a:pPr>
                <a:r>
                  <a:rPr lang="en-US" sz="2799" b="1" dirty="0">
                    <a:solidFill>
                      <a:schemeClr val="accent2"/>
                    </a:solidFill>
                    <a:latin typeface="Poppins"/>
                    <a:cs typeface="Poppins"/>
                    <a:sym typeface="Poppins"/>
                  </a:rPr>
                  <a:t>5%</a:t>
                </a:r>
                <a:endParaRPr sz="2799" dirty="0"/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007DAA5C-DA65-479E-937D-239317C37851}"/>
                  </a:ext>
                </a:extLst>
              </p:cNvPr>
              <p:cNvGrpSpPr/>
              <p:nvPr/>
            </p:nvGrpSpPr>
            <p:grpSpPr>
              <a:xfrm>
                <a:off x="632032" y="586121"/>
                <a:ext cx="9914102" cy="5407084"/>
                <a:chOff x="632032" y="586121"/>
                <a:chExt cx="9914102" cy="5407084"/>
              </a:xfrm>
            </p:grpSpPr>
            <p:sp>
              <p:nvSpPr>
                <p:cNvPr id="29" name="Google Shape;181;p5">
                  <a:extLst>
                    <a:ext uri="{FF2B5EF4-FFF2-40B4-BE49-F238E27FC236}">
                      <a16:creationId xmlns:a16="http://schemas.microsoft.com/office/drawing/2014/main" id="{9E83A1C9-69C7-488C-ACE7-F09B5615F7CE}"/>
                    </a:ext>
                  </a:extLst>
                </p:cNvPr>
                <p:cNvSpPr/>
                <p:nvPr/>
              </p:nvSpPr>
              <p:spPr>
                <a:xfrm>
                  <a:off x="4509665" y="3161193"/>
                  <a:ext cx="2309210" cy="1404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459" extrusionOk="0">
                      <a:moveTo>
                        <a:pt x="719" y="275"/>
                      </a:moveTo>
                      <a:cubicBezTo>
                        <a:pt x="705" y="258"/>
                        <a:pt x="689" y="228"/>
                        <a:pt x="682" y="210"/>
                      </a:cubicBezTo>
                      <a:cubicBezTo>
                        <a:pt x="675" y="192"/>
                        <a:pt x="661" y="192"/>
                        <a:pt x="658" y="168"/>
                      </a:cubicBezTo>
                      <a:cubicBezTo>
                        <a:pt x="658" y="168"/>
                        <a:pt x="658" y="168"/>
                        <a:pt x="657" y="168"/>
                      </a:cubicBezTo>
                      <a:cubicBezTo>
                        <a:pt x="657" y="166"/>
                        <a:pt x="657" y="164"/>
                        <a:pt x="657" y="162"/>
                      </a:cubicBezTo>
                      <a:cubicBezTo>
                        <a:pt x="657" y="161"/>
                        <a:pt x="656" y="160"/>
                        <a:pt x="656" y="160"/>
                      </a:cubicBezTo>
                      <a:cubicBezTo>
                        <a:pt x="656" y="158"/>
                        <a:pt x="656" y="156"/>
                        <a:pt x="656" y="153"/>
                      </a:cubicBezTo>
                      <a:cubicBezTo>
                        <a:pt x="656" y="153"/>
                        <a:pt x="656" y="153"/>
                        <a:pt x="656" y="153"/>
                      </a:cubicBezTo>
                      <a:cubicBezTo>
                        <a:pt x="600" y="144"/>
                        <a:pt x="547" y="132"/>
                        <a:pt x="496" y="118"/>
                      </a:cubicBezTo>
                      <a:cubicBezTo>
                        <a:pt x="497" y="114"/>
                        <a:pt x="498" y="109"/>
                        <a:pt x="498" y="103"/>
                      </a:cubicBezTo>
                      <a:cubicBezTo>
                        <a:pt x="498" y="67"/>
                        <a:pt x="468" y="37"/>
                        <a:pt x="432" y="37"/>
                      </a:cubicBezTo>
                      <a:cubicBezTo>
                        <a:pt x="403" y="37"/>
                        <a:pt x="379" y="56"/>
                        <a:pt x="370" y="81"/>
                      </a:cubicBezTo>
                      <a:cubicBezTo>
                        <a:pt x="286" y="53"/>
                        <a:pt x="214" y="24"/>
                        <a:pt x="160" y="0"/>
                      </a:cubicBezTo>
                      <a:cubicBezTo>
                        <a:pt x="172" y="41"/>
                        <a:pt x="186" y="82"/>
                        <a:pt x="235" y="74"/>
                      </a:cubicBezTo>
                      <a:cubicBezTo>
                        <a:pt x="235" y="74"/>
                        <a:pt x="255" y="133"/>
                        <a:pt x="264" y="155"/>
                      </a:cubicBezTo>
                      <a:cubicBezTo>
                        <a:pt x="273" y="176"/>
                        <a:pt x="286" y="219"/>
                        <a:pt x="286" y="219"/>
                      </a:cubicBezTo>
                      <a:cubicBezTo>
                        <a:pt x="286" y="219"/>
                        <a:pt x="276" y="222"/>
                        <a:pt x="270" y="261"/>
                      </a:cubicBezTo>
                      <a:cubicBezTo>
                        <a:pt x="264" y="301"/>
                        <a:pt x="255" y="308"/>
                        <a:pt x="255" y="308"/>
                      </a:cubicBezTo>
                      <a:cubicBezTo>
                        <a:pt x="255" y="308"/>
                        <a:pt x="97" y="377"/>
                        <a:pt x="0" y="424"/>
                      </a:cubicBezTo>
                      <a:cubicBezTo>
                        <a:pt x="155" y="459"/>
                        <a:pt x="289" y="458"/>
                        <a:pt x="401" y="440"/>
                      </a:cubicBezTo>
                      <a:cubicBezTo>
                        <a:pt x="400" y="437"/>
                        <a:pt x="400" y="434"/>
                        <a:pt x="400" y="430"/>
                      </a:cubicBezTo>
                      <a:cubicBezTo>
                        <a:pt x="400" y="385"/>
                        <a:pt x="437" y="348"/>
                        <a:pt x="482" y="348"/>
                      </a:cubicBezTo>
                      <a:cubicBezTo>
                        <a:pt x="516" y="348"/>
                        <a:pt x="546" y="369"/>
                        <a:pt x="558" y="399"/>
                      </a:cubicBezTo>
                      <a:cubicBezTo>
                        <a:pt x="591" y="387"/>
                        <a:pt x="622" y="374"/>
                        <a:pt x="649" y="360"/>
                      </a:cubicBezTo>
                      <a:cubicBezTo>
                        <a:pt x="689" y="340"/>
                        <a:pt x="725" y="318"/>
                        <a:pt x="755" y="296"/>
                      </a:cubicBezTo>
                      <a:cubicBezTo>
                        <a:pt x="737" y="289"/>
                        <a:pt x="724" y="281"/>
                        <a:pt x="719" y="275"/>
                      </a:cubicBezTo>
                      <a:close/>
                    </a:path>
                  </a:pathLst>
                </a:custGeom>
                <a:solidFill>
                  <a:srgbClr val="C0392B"/>
                </a:solidFill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noAutofit/>
                </a:bodyPr>
                <a:lstStyle/>
                <a:p>
                  <a:endParaRPr sz="1799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9" name="Google Shape;183;p5">
                  <a:extLst>
                    <a:ext uri="{FF2B5EF4-FFF2-40B4-BE49-F238E27FC236}">
                      <a16:creationId xmlns:a16="http://schemas.microsoft.com/office/drawing/2014/main" id="{B81E6378-B0B8-4B3C-85A6-11723EC860B1}"/>
                    </a:ext>
                  </a:extLst>
                </p:cNvPr>
                <p:cNvSpPr/>
                <p:nvPr/>
              </p:nvSpPr>
              <p:spPr>
                <a:xfrm>
                  <a:off x="4900294" y="2126124"/>
                  <a:ext cx="1888633" cy="1468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480" extrusionOk="0">
                      <a:moveTo>
                        <a:pt x="601" y="206"/>
                      </a:moveTo>
                      <a:cubicBezTo>
                        <a:pt x="600" y="206"/>
                        <a:pt x="600" y="206"/>
                        <a:pt x="600" y="205"/>
                      </a:cubicBezTo>
                      <a:cubicBezTo>
                        <a:pt x="600" y="205"/>
                        <a:pt x="600" y="205"/>
                        <a:pt x="599" y="204"/>
                      </a:cubicBezTo>
                      <a:cubicBezTo>
                        <a:pt x="599" y="204"/>
                        <a:pt x="599" y="203"/>
                        <a:pt x="599" y="202"/>
                      </a:cubicBezTo>
                      <a:cubicBezTo>
                        <a:pt x="599" y="202"/>
                        <a:pt x="599" y="201"/>
                        <a:pt x="599" y="200"/>
                      </a:cubicBezTo>
                      <a:cubicBezTo>
                        <a:pt x="599" y="199"/>
                        <a:pt x="599" y="198"/>
                        <a:pt x="600" y="196"/>
                      </a:cubicBezTo>
                      <a:cubicBezTo>
                        <a:pt x="600" y="195"/>
                        <a:pt x="600" y="195"/>
                        <a:pt x="600" y="193"/>
                      </a:cubicBezTo>
                      <a:cubicBezTo>
                        <a:pt x="600" y="192"/>
                        <a:pt x="600" y="190"/>
                        <a:pt x="601" y="188"/>
                      </a:cubicBezTo>
                      <a:cubicBezTo>
                        <a:pt x="601" y="187"/>
                        <a:pt x="601" y="186"/>
                        <a:pt x="601" y="185"/>
                      </a:cubicBezTo>
                      <a:cubicBezTo>
                        <a:pt x="601" y="182"/>
                        <a:pt x="602" y="178"/>
                        <a:pt x="602" y="175"/>
                      </a:cubicBezTo>
                      <a:cubicBezTo>
                        <a:pt x="602" y="173"/>
                        <a:pt x="603" y="171"/>
                        <a:pt x="603" y="169"/>
                      </a:cubicBezTo>
                      <a:cubicBezTo>
                        <a:pt x="603" y="167"/>
                        <a:pt x="603" y="165"/>
                        <a:pt x="604" y="162"/>
                      </a:cubicBezTo>
                      <a:cubicBezTo>
                        <a:pt x="604" y="160"/>
                        <a:pt x="604" y="158"/>
                        <a:pt x="604" y="156"/>
                      </a:cubicBezTo>
                      <a:cubicBezTo>
                        <a:pt x="605" y="153"/>
                        <a:pt x="605" y="151"/>
                        <a:pt x="605" y="148"/>
                      </a:cubicBezTo>
                      <a:cubicBezTo>
                        <a:pt x="606" y="146"/>
                        <a:pt x="606" y="144"/>
                        <a:pt x="606" y="141"/>
                      </a:cubicBezTo>
                      <a:cubicBezTo>
                        <a:pt x="606" y="139"/>
                        <a:pt x="606" y="136"/>
                        <a:pt x="607" y="134"/>
                      </a:cubicBezTo>
                      <a:cubicBezTo>
                        <a:pt x="607" y="131"/>
                        <a:pt x="607" y="128"/>
                        <a:pt x="607" y="125"/>
                      </a:cubicBezTo>
                      <a:cubicBezTo>
                        <a:pt x="607" y="123"/>
                        <a:pt x="607" y="120"/>
                        <a:pt x="607" y="118"/>
                      </a:cubicBezTo>
                      <a:cubicBezTo>
                        <a:pt x="607" y="115"/>
                        <a:pt x="608" y="112"/>
                        <a:pt x="608" y="109"/>
                      </a:cubicBezTo>
                      <a:cubicBezTo>
                        <a:pt x="608" y="107"/>
                        <a:pt x="608" y="104"/>
                        <a:pt x="608" y="101"/>
                      </a:cubicBezTo>
                      <a:cubicBezTo>
                        <a:pt x="608" y="98"/>
                        <a:pt x="608" y="95"/>
                        <a:pt x="607" y="92"/>
                      </a:cubicBezTo>
                      <a:cubicBezTo>
                        <a:pt x="607" y="90"/>
                        <a:pt x="607" y="87"/>
                        <a:pt x="607" y="84"/>
                      </a:cubicBezTo>
                      <a:cubicBezTo>
                        <a:pt x="607" y="81"/>
                        <a:pt x="607" y="78"/>
                        <a:pt x="606" y="75"/>
                      </a:cubicBezTo>
                      <a:cubicBezTo>
                        <a:pt x="606" y="73"/>
                        <a:pt x="606" y="70"/>
                        <a:pt x="606" y="67"/>
                      </a:cubicBezTo>
                      <a:cubicBezTo>
                        <a:pt x="605" y="64"/>
                        <a:pt x="605" y="61"/>
                        <a:pt x="604" y="58"/>
                      </a:cubicBezTo>
                      <a:cubicBezTo>
                        <a:pt x="604" y="55"/>
                        <a:pt x="604" y="53"/>
                        <a:pt x="603" y="50"/>
                      </a:cubicBezTo>
                      <a:cubicBezTo>
                        <a:pt x="603" y="47"/>
                        <a:pt x="602" y="44"/>
                        <a:pt x="601" y="41"/>
                      </a:cubicBezTo>
                      <a:cubicBezTo>
                        <a:pt x="600" y="38"/>
                        <a:pt x="600" y="36"/>
                        <a:pt x="599" y="33"/>
                      </a:cubicBezTo>
                      <a:cubicBezTo>
                        <a:pt x="598" y="30"/>
                        <a:pt x="597" y="26"/>
                        <a:pt x="596" y="23"/>
                      </a:cubicBezTo>
                      <a:cubicBezTo>
                        <a:pt x="595" y="21"/>
                        <a:pt x="595" y="19"/>
                        <a:pt x="594" y="17"/>
                      </a:cubicBezTo>
                      <a:cubicBezTo>
                        <a:pt x="576" y="28"/>
                        <a:pt x="557" y="38"/>
                        <a:pt x="539" y="47"/>
                      </a:cubicBezTo>
                      <a:cubicBezTo>
                        <a:pt x="530" y="20"/>
                        <a:pt x="505" y="0"/>
                        <a:pt x="476" y="0"/>
                      </a:cubicBezTo>
                      <a:cubicBezTo>
                        <a:pt x="439" y="0"/>
                        <a:pt x="410" y="30"/>
                        <a:pt x="410" y="66"/>
                      </a:cubicBezTo>
                      <a:cubicBezTo>
                        <a:pt x="410" y="74"/>
                        <a:pt x="411" y="82"/>
                        <a:pt x="414" y="88"/>
                      </a:cubicBezTo>
                      <a:cubicBezTo>
                        <a:pt x="216" y="129"/>
                        <a:pt x="48" y="53"/>
                        <a:pt x="34" y="46"/>
                      </a:cubicBezTo>
                      <a:cubicBezTo>
                        <a:pt x="14" y="139"/>
                        <a:pt x="40" y="228"/>
                        <a:pt x="40" y="228"/>
                      </a:cubicBezTo>
                      <a:cubicBezTo>
                        <a:pt x="40" y="228"/>
                        <a:pt x="0" y="229"/>
                        <a:pt x="28" y="315"/>
                      </a:cubicBezTo>
                      <a:cubicBezTo>
                        <a:pt x="28" y="318"/>
                        <a:pt x="29" y="320"/>
                        <a:pt x="30" y="323"/>
                      </a:cubicBezTo>
                      <a:cubicBezTo>
                        <a:pt x="82" y="346"/>
                        <a:pt x="153" y="376"/>
                        <a:pt x="238" y="404"/>
                      </a:cubicBezTo>
                      <a:cubicBezTo>
                        <a:pt x="252" y="380"/>
                        <a:pt x="278" y="364"/>
                        <a:pt x="308" y="364"/>
                      </a:cubicBezTo>
                      <a:cubicBezTo>
                        <a:pt x="353" y="364"/>
                        <a:pt x="390" y="401"/>
                        <a:pt x="390" y="446"/>
                      </a:cubicBezTo>
                      <a:cubicBezTo>
                        <a:pt x="390" y="447"/>
                        <a:pt x="390" y="448"/>
                        <a:pt x="390" y="449"/>
                      </a:cubicBezTo>
                      <a:cubicBezTo>
                        <a:pt x="435" y="461"/>
                        <a:pt x="482" y="471"/>
                        <a:pt x="531" y="480"/>
                      </a:cubicBezTo>
                      <a:cubicBezTo>
                        <a:pt x="531" y="479"/>
                        <a:pt x="531" y="479"/>
                        <a:pt x="531" y="479"/>
                      </a:cubicBezTo>
                      <a:cubicBezTo>
                        <a:pt x="531" y="478"/>
                        <a:pt x="531" y="477"/>
                        <a:pt x="531" y="476"/>
                      </a:cubicBezTo>
                      <a:cubicBezTo>
                        <a:pt x="532" y="473"/>
                        <a:pt x="532" y="470"/>
                        <a:pt x="533" y="468"/>
                      </a:cubicBezTo>
                      <a:cubicBezTo>
                        <a:pt x="537" y="450"/>
                        <a:pt x="548" y="394"/>
                        <a:pt x="546" y="386"/>
                      </a:cubicBezTo>
                      <a:cubicBezTo>
                        <a:pt x="545" y="377"/>
                        <a:pt x="557" y="391"/>
                        <a:pt x="575" y="384"/>
                      </a:cubicBezTo>
                      <a:cubicBezTo>
                        <a:pt x="593" y="378"/>
                        <a:pt x="617" y="269"/>
                        <a:pt x="617" y="247"/>
                      </a:cubicBezTo>
                      <a:cubicBezTo>
                        <a:pt x="616" y="224"/>
                        <a:pt x="610" y="204"/>
                        <a:pt x="601" y="206"/>
                      </a:cubicBezTo>
                      <a:close/>
                    </a:path>
                  </a:pathLst>
                </a:custGeom>
                <a:solidFill>
                  <a:srgbClr val="41B176"/>
                </a:solidFill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noAutofit/>
                </a:bodyPr>
                <a:lstStyle/>
                <a:p>
                  <a:endParaRPr sz="1799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44" name="Google Shape;178;p5">
                  <a:extLst>
                    <a:ext uri="{FF2B5EF4-FFF2-40B4-BE49-F238E27FC236}">
                      <a16:creationId xmlns:a16="http://schemas.microsoft.com/office/drawing/2014/main" id="{1528A54C-E84B-47FA-BEFF-78A7E99B6093}"/>
                    </a:ext>
                  </a:extLst>
                </p:cNvPr>
                <p:cNvSpPr/>
                <p:nvPr/>
              </p:nvSpPr>
              <p:spPr>
                <a:xfrm>
                  <a:off x="7134062" y="4202971"/>
                  <a:ext cx="1217295" cy="1755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574" extrusionOk="0">
                      <a:moveTo>
                        <a:pt x="398" y="574"/>
                      </a:moveTo>
                      <a:cubicBezTo>
                        <a:pt x="398" y="574"/>
                        <a:pt x="378" y="248"/>
                        <a:pt x="372" y="226"/>
                      </a:cubicBezTo>
                      <a:cubicBezTo>
                        <a:pt x="365" y="205"/>
                        <a:pt x="361" y="182"/>
                        <a:pt x="344" y="166"/>
                      </a:cubicBezTo>
                      <a:cubicBezTo>
                        <a:pt x="326" y="150"/>
                        <a:pt x="229" y="84"/>
                        <a:pt x="225" y="70"/>
                      </a:cubicBezTo>
                      <a:cubicBezTo>
                        <a:pt x="220" y="57"/>
                        <a:pt x="202" y="54"/>
                        <a:pt x="202" y="54"/>
                      </a:cubicBezTo>
                      <a:cubicBezTo>
                        <a:pt x="202" y="54"/>
                        <a:pt x="201" y="39"/>
                        <a:pt x="168" y="14"/>
                      </a:cubicBezTo>
                      <a:cubicBezTo>
                        <a:pt x="161" y="9"/>
                        <a:pt x="153" y="4"/>
                        <a:pt x="143" y="0"/>
                      </a:cubicBezTo>
                      <a:cubicBezTo>
                        <a:pt x="87" y="224"/>
                        <a:pt x="87" y="224"/>
                        <a:pt x="87" y="224"/>
                      </a:cubicBezTo>
                      <a:cubicBezTo>
                        <a:pt x="82" y="222"/>
                        <a:pt x="76" y="221"/>
                        <a:pt x="70" y="221"/>
                      </a:cubicBezTo>
                      <a:cubicBezTo>
                        <a:pt x="34" y="221"/>
                        <a:pt x="4" y="251"/>
                        <a:pt x="4" y="287"/>
                      </a:cubicBezTo>
                      <a:cubicBezTo>
                        <a:pt x="4" y="319"/>
                        <a:pt x="26" y="345"/>
                        <a:pt x="56" y="352"/>
                      </a:cubicBezTo>
                      <a:cubicBezTo>
                        <a:pt x="0" y="574"/>
                        <a:pt x="0" y="574"/>
                        <a:pt x="0" y="574"/>
                      </a:cubicBezTo>
                      <a:lnTo>
                        <a:pt x="398" y="574"/>
                      </a:lnTo>
                      <a:close/>
                    </a:path>
                  </a:pathLst>
                </a:custGeom>
                <a:solidFill>
                  <a:srgbClr val="F39C12"/>
                </a:solidFill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noAutofit/>
                </a:bodyPr>
                <a:lstStyle/>
                <a:p>
                  <a:endParaRPr sz="1799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4" name="Google Shape;179;p5">
                  <a:extLst>
                    <a:ext uri="{FF2B5EF4-FFF2-40B4-BE49-F238E27FC236}">
                      <a16:creationId xmlns:a16="http://schemas.microsoft.com/office/drawing/2014/main" id="{5C26D9B6-DB53-4EE8-8D80-E70B7DA5F4A9}"/>
                    </a:ext>
                  </a:extLst>
                </p:cNvPr>
                <p:cNvSpPr/>
                <p:nvPr/>
              </p:nvSpPr>
              <p:spPr>
                <a:xfrm>
                  <a:off x="3678796" y="4555305"/>
                  <a:ext cx="2912303" cy="143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470" extrusionOk="0">
                      <a:moveTo>
                        <a:pt x="697" y="308"/>
                      </a:moveTo>
                      <a:cubicBezTo>
                        <a:pt x="682" y="325"/>
                        <a:pt x="660" y="335"/>
                        <a:pt x="636" y="335"/>
                      </a:cubicBezTo>
                      <a:cubicBezTo>
                        <a:pt x="591" y="335"/>
                        <a:pt x="554" y="299"/>
                        <a:pt x="554" y="253"/>
                      </a:cubicBezTo>
                      <a:cubicBezTo>
                        <a:pt x="554" y="242"/>
                        <a:pt x="557" y="231"/>
                        <a:pt x="561" y="220"/>
                      </a:cubicBezTo>
                      <a:cubicBezTo>
                        <a:pt x="216" y="0"/>
                        <a:pt x="216" y="0"/>
                        <a:pt x="216" y="0"/>
                      </a:cubicBezTo>
                      <a:cubicBezTo>
                        <a:pt x="209" y="4"/>
                        <a:pt x="204" y="8"/>
                        <a:pt x="201" y="10"/>
                      </a:cubicBezTo>
                      <a:cubicBezTo>
                        <a:pt x="170" y="37"/>
                        <a:pt x="94" y="114"/>
                        <a:pt x="77" y="210"/>
                      </a:cubicBezTo>
                      <a:cubicBezTo>
                        <a:pt x="69" y="257"/>
                        <a:pt x="34" y="364"/>
                        <a:pt x="0" y="470"/>
                      </a:cubicBezTo>
                      <a:cubicBezTo>
                        <a:pt x="952" y="470"/>
                        <a:pt x="952" y="470"/>
                        <a:pt x="952" y="470"/>
                      </a:cubicBezTo>
                      <a:lnTo>
                        <a:pt x="697" y="30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noAutofit/>
                </a:bodyPr>
                <a:lstStyle/>
                <a:p>
                  <a:endParaRPr sz="1799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5" name="Google Shape;180;p5">
                  <a:extLst>
                    <a:ext uri="{FF2B5EF4-FFF2-40B4-BE49-F238E27FC236}">
                      <a16:creationId xmlns:a16="http://schemas.microsoft.com/office/drawing/2014/main" id="{8809C7C6-80BC-4B59-94D6-A428705C13C9}"/>
                    </a:ext>
                  </a:extLst>
                </p:cNvPr>
                <p:cNvSpPr/>
                <p:nvPr/>
              </p:nvSpPr>
              <p:spPr>
                <a:xfrm>
                  <a:off x="4392985" y="4078529"/>
                  <a:ext cx="3109102" cy="1896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620" extrusionOk="0">
                      <a:moveTo>
                        <a:pt x="894" y="18"/>
                      </a:moveTo>
                      <a:cubicBezTo>
                        <a:pt x="865" y="15"/>
                        <a:pt x="836" y="8"/>
                        <a:pt x="811" y="0"/>
                      </a:cubicBezTo>
                      <a:cubicBezTo>
                        <a:pt x="778" y="25"/>
                        <a:pt x="739" y="50"/>
                        <a:pt x="693" y="73"/>
                      </a:cubicBezTo>
                      <a:cubicBezTo>
                        <a:pt x="658" y="90"/>
                        <a:pt x="622" y="106"/>
                        <a:pt x="584" y="119"/>
                      </a:cubicBezTo>
                      <a:cubicBezTo>
                        <a:pt x="579" y="87"/>
                        <a:pt x="552" y="62"/>
                        <a:pt x="519" y="62"/>
                      </a:cubicBezTo>
                      <a:cubicBezTo>
                        <a:pt x="483" y="62"/>
                        <a:pt x="453" y="92"/>
                        <a:pt x="453" y="128"/>
                      </a:cubicBezTo>
                      <a:cubicBezTo>
                        <a:pt x="453" y="137"/>
                        <a:pt x="455" y="144"/>
                        <a:pt x="457" y="152"/>
                      </a:cubicBezTo>
                      <a:cubicBezTo>
                        <a:pt x="429" y="157"/>
                        <a:pt x="400" y="161"/>
                        <a:pt x="370" y="163"/>
                      </a:cubicBezTo>
                      <a:cubicBezTo>
                        <a:pt x="257" y="173"/>
                        <a:pt x="138" y="163"/>
                        <a:pt x="14" y="133"/>
                      </a:cubicBezTo>
                      <a:cubicBezTo>
                        <a:pt x="9" y="136"/>
                        <a:pt x="4" y="139"/>
                        <a:pt x="0" y="141"/>
                      </a:cubicBezTo>
                      <a:cubicBezTo>
                        <a:pt x="350" y="365"/>
                        <a:pt x="350" y="365"/>
                        <a:pt x="350" y="365"/>
                      </a:cubicBezTo>
                      <a:cubicBezTo>
                        <a:pt x="342" y="376"/>
                        <a:pt x="337" y="389"/>
                        <a:pt x="337" y="403"/>
                      </a:cubicBezTo>
                      <a:cubicBezTo>
                        <a:pt x="337" y="440"/>
                        <a:pt x="367" y="469"/>
                        <a:pt x="403" y="469"/>
                      </a:cubicBezTo>
                      <a:cubicBezTo>
                        <a:pt x="428" y="469"/>
                        <a:pt x="449" y="456"/>
                        <a:pt x="460" y="436"/>
                      </a:cubicBezTo>
                      <a:cubicBezTo>
                        <a:pt x="749" y="620"/>
                        <a:pt x="749" y="620"/>
                        <a:pt x="749" y="620"/>
                      </a:cubicBezTo>
                      <a:cubicBezTo>
                        <a:pt x="872" y="620"/>
                        <a:pt x="872" y="620"/>
                        <a:pt x="872" y="620"/>
                      </a:cubicBezTo>
                      <a:cubicBezTo>
                        <a:pt x="925" y="408"/>
                        <a:pt x="925" y="408"/>
                        <a:pt x="925" y="408"/>
                      </a:cubicBezTo>
                      <a:cubicBezTo>
                        <a:pt x="897" y="395"/>
                        <a:pt x="877" y="367"/>
                        <a:pt x="877" y="333"/>
                      </a:cubicBezTo>
                      <a:cubicBezTo>
                        <a:pt x="877" y="288"/>
                        <a:pt x="914" y="251"/>
                        <a:pt x="959" y="251"/>
                      </a:cubicBezTo>
                      <a:cubicBezTo>
                        <a:pt x="961" y="251"/>
                        <a:pt x="962" y="252"/>
                        <a:pt x="964" y="252"/>
                      </a:cubicBezTo>
                      <a:cubicBezTo>
                        <a:pt x="1017" y="41"/>
                        <a:pt x="1017" y="41"/>
                        <a:pt x="1017" y="41"/>
                      </a:cubicBezTo>
                      <a:cubicBezTo>
                        <a:pt x="982" y="29"/>
                        <a:pt x="937" y="23"/>
                        <a:pt x="894" y="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noAutofit/>
                </a:bodyPr>
                <a:lstStyle/>
                <a:p>
                  <a:endParaRPr sz="1799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8" name="Google Shape;182;p5">
                  <a:extLst>
                    <a:ext uri="{FF2B5EF4-FFF2-40B4-BE49-F238E27FC236}">
                      <a16:creationId xmlns:a16="http://schemas.microsoft.com/office/drawing/2014/main" id="{6D53B462-F94A-408E-88EB-C2FFC33827DB}"/>
                    </a:ext>
                  </a:extLst>
                </p:cNvPr>
                <p:cNvSpPr/>
                <p:nvPr/>
              </p:nvSpPr>
              <p:spPr>
                <a:xfrm>
                  <a:off x="4329405" y="792323"/>
                  <a:ext cx="3088471" cy="1653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541" extrusionOk="0">
                      <a:moveTo>
                        <a:pt x="893" y="320"/>
                      </a:moveTo>
                      <a:cubicBezTo>
                        <a:pt x="892" y="312"/>
                        <a:pt x="887" y="306"/>
                        <a:pt x="880" y="303"/>
                      </a:cubicBezTo>
                      <a:cubicBezTo>
                        <a:pt x="875" y="198"/>
                        <a:pt x="875" y="198"/>
                        <a:pt x="875" y="198"/>
                      </a:cubicBezTo>
                      <a:cubicBezTo>
                        <a:pt x="1009" y="141"/>
                        <a:pt x="1009" y="141"/>
                        <a:pt x="1009" y="141"/>
                      </a:cubicBezTo>
                      <a:cubicBezTo>
                        <a:pt x="499" y="0"/>
                        <a:pt x="499" y="0"/>
                        <a:pt x="499" y="0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cubicBezTo>
                        <a:pt x="210" y="264"/>
                        <a:pt x="210" y="264"/>
                        <a:pt x="210" y="264"/>
                      </a:cubicBezTo>
                      <a:cubicBezTo>
                        <a:pt x="210" y="264"/>
                        <a:pt x="210" y="264"/>
                        <a:pt x="210" y="264"/>
                      </a:cubicBezTo>
                      <a:cubicBezTo>
                        <a:pt x="219" y="461"/>
                        <a:pt x="219" y="461"/>
                        <a:pt x="219" y="461"/>
                      </a:cubicBezTo>
                      <a:cubicBezTo>
                        <a:pt x="219" y="461"/>
                        <a:pt x="383" y="541"/>
                        <a:pt x="580" y="508"/>
                      </a:cubicBezTo>
                      <a:cubicBezTo>
                        <a:pt x="580" y="506"/>
                        <a:pt x="580" y="504"/>
                        <a:pt x="580" y="502"/>
                      </a:cubicBezTo>
                      <a:cubicBezTo>
                        <a:pt x="580" y="457"/>
                        <a:pt x="616" y="420"/>
                        <a:pt x="662" y="420"/>
                      </a:cubicBezTo>
                      <a:cubicBezTo>
                        <a:pt x="691" y="420"/>
                        <a:pt x="717" y="436"/>
                        <a:pt x="731" y="459"/>
                      </a:cubicBezTo>
                      <a:cubicBezTo>
                        <a:pt x="748" y="451"/>
                        <a:pt x="764" y="442"/>
                        <a:pt x="781" y="432"/>
                      </a:cubicBezTo>
                      <a:cubicBezTo>
                        <a:pt x="772" y="242"/>
                        <a:pt x="772" y="242"/>
                        <a:pt x="772" y="242"/>
                      </a:cubicBezTo>
                      <a:cubicBezTo>
                        <a:pt x="863" y="203"/>
                        <a:pt x="863" y="203"/>
                        <a:pt x="863" y="203"/>
                      </a:cubicBezTo>
                      <a:cubicBezTo>
                        <a:pt x="868" y="304"/>
                        <a:pt x="868" y="304"/>
                        <a:pt x="868" y="304"/>
                      </a:cubicBezTo>
                      <a:cubicBezTo>
                        <a:pt x="861" y="307"/>
                        <a:pt x="857" y="314"/>
                        <a:pt x="857" y="321"/>
                      </a:cubicBezTo>
                      <a:cubicBezTo>
                        <a:pt x="857" y="327"/>
                        <a:pt x="860" y="332"/>
                        <a:pt x="865" y="335"/>
                      </a:cubicBezTo>
                      <a:cubicBezTo>
                        <a:pt x="852" y="359"/>
                        <a:pt x="862" y="428"/>
                        <a:pt x="862" y="428"/>
                      </a:cubicBezTo>
                      <a:cubicBezTo>
                        <a:pt x="880" y="427"/>
                        <a:pt x="880" y="427"/>
                        <a:pt x="880" y="427"/>
                      </a:cubicBezTo>
                      <a:cubicBezTo>
                        <a:pt x="898" y="426"/>
                        <a:pt x="898" y="426"/>
                        <a:pt x="898" y="426"/>
                      </a:cubicBezTo>
                      <a:cubicBezTo>
                        <a:pt x="898" y="426"/>
                        <a:pt x="901" y="357"/>
                        <a:pt x="887" y="334"/>
                      </a:cubicBezTo>
                      <a:cubicBezTo>
                        <a:pt x="890" y="330"/>
                        <a:pt x="893" y="325"/>
                        <a:pt x="893" y="320"/>
                      </a:cubicBezTo>
                      <a:close/>
                    </a:path>
                  </a:pathLst>
                </a:custGeom>
                <a:solidFill>
                  <a:srgbClr val="954F72"/>
                </a:solidFill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noAutofit/>
                </a:bodyPr>
                <a:lstStyle/>
                <a:p>
                  <a:endParaRPr sz="1799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0" name="Google Shape;184;p5">
                  <a:extLst>
                    <a:ext uri="{FF2B5EF4-FFF2-40B4-BE49-F238E27FC236}">
                      <a16:creationId xmlns:a16="http://schemas.microsoft.com/office/drawing/2014/main" id="{36A2C963-3C80-477D-BEA8-B625C05AD8AF}"/>
                    </a:ext>
                  </a:extLst>
                </p:cNvPr>
                <p:cNvSpPr/>
                <p:nvPr/>
              </p:nvSpPr>
              <p:spPr>
                <a:xfrm>
                  <a:off x="4273954" y="5080630"/>
                  <a:ext cx="490409" cy="523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193" extrusionOk="0">
                      <a:moveTo>
                        <a:pt x="178" y="20"/>
                      </a:moveTo>
                      <a:cubicBezTo>
                        <a:pt x="161" y="2"/>
                        <a:pt x="161" y="2"/>
                        <a:pt x="161" y="2"/>
                      </a:cubicBezTo>
                      <a:cubicBezTo>
                        <a:pt x="159" y="0"/>
                        <a:pt x="155" y="0"/>
                        <a:pt x="153" y="2"/>
                      </a:cubicBezTo>
                      <a:cubicBezTo>
                        <a:pt x="55" y="83"/>
                        <a:pt x="55" y="83"/>
                        <a:pt x="55" y="83"/>
                      </a:cubicBezTo>
                      <a:cubicBezTo>
                        <a:pt x="53" y="84"/>
                        <a:pt x="27" y="125"/>
                        <a:pt x="27" y="125"/>
                      </a:cubicBezTo>
                      <a:cubicBezTo>
                        <a:pt x="27" y="125"/>
                        <a:pt x="27" y="127"/>
                        <a:pt x="27" y="127"/>
                      </a:cubicBezTo>
                      <a:cubicBezTo>
                        <a:pt x="22" y="128"/>
                        <a:pt x="15" y="130"/>
                        <a:pt x="10" y="135"/>
                      </a:cubicBezTo>
                      <a:cubicBezTo>
                        <a:pt x="0" y="145"/>
                        <a:pt x="10" y="164"/>
                        <a:pt x="16" y="174"/>
                      </a:cubicBezTo>
                      <a:cubicBezTo>
                        <a:pt x="17" y="177"/>
                        <a:pt x="19" y="180"/>
                        <a:pt x="19" y="181"/>
                      </a:cubicBezTo>
                      <a:cubicBezTo>
                        <a:pt x="20" y="184"/>
                        <a:pt x="19" y="185"/>
                        <a:pt x="18" y="186"/>
                      </a:cubicBezTo>
                      <a:cubicBezTo>
                        <a:pt x="21" y="186"/>
                        <a:pt x="23" y="185"/>
                        <a:pt x="23" y="183"/>
                      </a:cubicBezTo>
                      <a:cubicBezTo>
                        <a:pt x="24" y="178"/>
                        <a:pt x="20" y="171"/>
                        <a:pt x="20" y="162"/>
                      </a:cubicBezTo>
                      <a:cubicBezTo>
                        <a:pt x="21" y="154"/>
                        <a:pt x="26" y="151"/>
                        <a:pt x="26" y="151"/>
                      </a:cubicBezTo>
                      <a:cubicBezTo>
                        <a:pt x="26" y="151"/>
                        <a:pt x="23" y="154"/>
                        <a:pt x="23" y="163"/>
                      </a:cubicBezTo>
                      <a:cubicBezTo>
                        <a:pt x="23" y="173"/>
                        <a:pt x="30" y="182"/>
                        <a:pt x="25" y="187"/>
                      </a:cubicBezTo>
                      <a:cubicBezTo>
                        <a:pt x="21" y="190"/>
                        <a:pt x="17" y="190"/>
                        <a:pt x="14" y="190"/>
                      </a:cubicBezTo>
                      <a:cubicBezTo>
                        <a:pt x="17" y="191"/>
                        <a:pt x="17" y="191"/>
                        <a:pt x="17" y="191"/>
                      </a:cubicBezTo>
                      <a:cubicBezTo>
                        <a:pt x="22" y="192"/>
                        <a:pt x="32" y="193"/>
                        <a:pt x="34" y="184"/>
                      </a:cubicBezTo>
                      <a:cubicBezTo>
                        <a:pt x="35" y="181"/>
                        <a:pt x="35" y="178"/>
                        <a:pt x="35" y="175"/>
                      </a:cubicBezTo>
                      <a:cubicBezTo>
                        <a:pt x="36" y="172"/>
                        <a:pt x="36" y="170"/>
                        <a:pt x="38" y="168"/>
                      </a:cubicBezTo>
                      <a:cubicBezTo>
                        <a:pt x="38" y="167"/>
                        <a:pt x="40" y="167"/>
                        <a:pt x="41" y="166"/>
                      </a:cubicBezTo>
                      <a:cubicBezTo>
                        <a:pt x="45" y="165"/>
                        <a:pt x="50" y="164"/>
                        <a:pt x="52" y="155"/>
                      </a:cubicBezTo>
                      <a:cubicBezTo>
                        <a:pt x="52" y="155"/>
                        <a:pt x="52" y="154"/>
                        <a:pt x="52" y="154"/>
                      </a:cubicBezTo>
                      <a:cubicBezTo>
                        <a:pt x="52" y="154"/>
                        <a:pt x="53" y="154"/>
                        <a:pt x="54" y="154"/>
                      </a:cubicBezTo>
                      <a:cubicBezTo>
                        <a:pt x="54" y="154"/>
                        <a:pt x="55" y="154"/>
                        <a:pt x="56" y="153"/>
                      </a:cubicBezTo>
                      <a:cubicBezTo>
                        <a:pt x="56" y="153"/>
                        <a:pt x="96" y="127"/>
                        <a:pt x="97" y="126"/>
                      </a:cubicBezTo>
                      <a:cubicBezTo>
                        <a:pt x="179" y="28"/>
                        <a:pt x="179" y="28"/>
                        <a:pt x="179" y="28"/>
                      </a:cubicBezTo>
                      <a:cubicBezTo>
                        <a:pt x="181" y="25"/>
                        <a:pt x="181" y="22"/>
                        <a:pt x="178" y="20"/>
                      </a:cubicBezTo>
                      <a:close/>
                      <a:moveTo>
                        <a:pt x="34" y="157"/>
                      </a:moveTo>
                      <a:cubicBezTo>
                        <a:pt x="30" y="159"/>
                        <a:pt x="30" y="170"/>
                        <a:pt x="30" y="170"/>
                      </a:cubicBezTo>
                      <a:cubicBezTo>
                        <a:pt x="30" y="170"/>
                        <a:pt x="28" y="162"/>
                        <a:pt x="30" y="157"/>
                      </a:cubicBezTo>
                      <a:cubicBezTo>
                        <a:pt x="32" y="153"/>
                        <a:pt x="37" y="154"/>
                        <a:pt x="40" y="150"/>
                      </a:cubicBezTo>
                      <a:cubicBezTo>
                        <a:pt x="41" y="149"/>
                        <a:pt x="41" y="146"/>
                        <a:pt x="42" y="144"/>
                      </a:cubicBezTo>
                      <a:cubicBezTo>
                        <a:pt x="46" y="148"/>
                        <a:pt x="46" y="148"/>
                        <a:pt x="46" y="148"/>
                      </a:cubicBezTo>
                      <a:cubicBezTo>
                        <a:pt x="46" y="149"/>
                        <a:pt x="45" y="150"/>
                        <a:pt x="45" y="150"/>
                      </a:cubicBezTo>
                      <a:cubicBezTo>
                        <a:pt x="42" y="157"/>
                        <a:pt x="38" y="155"/>
                        <a:pt x="34" y="157"/>
                      </a:cubicBezTo>
                      <a:close/>
                      <a:moveTo>
                        <a:pt x="54" y="145"/>
                      </a:moveTo>
                      <a:cubicBezTo>
                        <a:pt x="50" y="141"/>
                        <a:pt x="50" y="141"/>
                        <a:pt x="50" y="141"/>
                      </a:cubicBezTo>
                      <a:cubicBezTo>
                        <a:pt x="75" y="121"/>
                        <a:pt x="75" y="121"/>
                        <a:pt x="75" y="121"/>
                      </a:cubicBezTo>
                      <a:cubicBezTo>
                        <a:pt x="76" y="120"/>
                        <a:pt x="76" y="119"/>
                        <a:pt x="76" y="118"/>
                      </a:cubicBezTo>
                      <a:cubicBezTo>
                        <a:pt x="75" y="117"/>
                        <a:pt x="74" y="117"/>
                        <a:pt x="73" y="118"/>
                      </a:cubicBezTo>
                      <a:cubicBezTo>
                        <a:pt x="48" y="138"/>
                        <a:pt x="48" y="138"/>
                        <a:pt x="48" y="138"/>
                      </a:cubicBezTo>
                      <a:cubicBezTo>
                        <a:pt x="36" y="127"/>
                        <a:pt x="36" y="127"/>
                        <a:pt x="36" y="127"/>
                      </a:cubicBezTo>
                      <a:cubicBezTo>
                        <a:pt x="58" y="96"/>
                        <a:pt x="58" y="96"/>
                        <a:pt x="58" y="96"/>
                      </a:cubicBezTo>
                      <a:cubicBezTo>
                        <a:pt x="85" y="123"/>
                        <a:pt x="85" y="123"/>
                        <a:pt x="85" y="123"/>
                      </a:cubicBezTo>
                      <a:lnTo>
                        <a:pt x="54" y="1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182827" tIns="91401" rIns="182827" bIns="91401" anchor="t" anchorCtr="0">
                  <a:noAutofit/>
                </a:bodyPr>
                <a:lstStyle/>
                <a:p>
                  <a:endParaRPr sz="1799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1" name="Google Shape;185;p5">
                  <a:extLst>
                    <a:ext uri="{FF2B5EF4-FFF2-40B4-BE49-F238E27FC236}">
                      <a16:creationId xmlns:a16="http://schemas.microsoft.com/office/drawing/2014/main" id="{AAF9E5DE-2E27-40E1-9EB6-1D0AA5FD850B}"/>
                    </a:ext>
                  </a:extLst>
                </p:cNvPr>
                <p:cNvSpPr/>
                <p:nvPr/>
              </p:nvSpPr>
              <p:spPr>
                <a:xfrm>
                  <a:off x="7548113" y="5037779"/>
                  <a:ext cx="388836" cy="472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74" extrusionOk="0">
                      <a:moveTo>
                        <a:pt x="5" y="50"/>
                      </a:moveTo>
                      <a:cubicBezTo>
                        <a:pt x="4" y="46"/>
                        <a:pt x="4" y="41"/>
                        <a:pt x="6" y="37"/>
                      </a:cubicBezTo>
                      <a:cubicBezTo>
                        <a:pt x="15" y="59"/>
                        <a:pt x="15" y="59"/>
                        <a:pt x="15" y="59"/>
                      </a:cubicBezTo>
                      <a:cubicBezTo>
                        <a:pt x="11" y="58"/>
                        <a:pt x="7" y="55"/>
                        <a:pt x="5" y="50"/>
                      </a:cubicBezTo>
                      <a:close/>
                      <a:moveTo>
                        <a:pt x="29" y="79"/>
                      </a:moveTo>
                      <a:cubicBezTo>
                        <a:pt x="29" y="79"/>
                        <a:pt x="29" y="79"/>
                        <a:pt x="29" y="79"/>
                      </a:cubicBezTo>
                      <a:cubicBezTo>
                        <a:pt x="29" y="79"/>
                        <a:pt x="29" y="79"/>
                        <a:pt x="30" y="78"/>
                      </a:cubicBezTo>
                      <a:cubicBezTo>
                        <a:pt x="30" y="78"/>
                        <a:pt x="30" y="78"/>
                        <a:pt x="30" y="78"/>
                      </a:cubicBezTo>
                      <a:cubicBezTo>
                        <a:pt x="30" y="78"/>
                        <a:pt x="30" y="78"/>
                        <a:pt x="30" y="78"/>
                      </a:cubicBezTo>
                      <a:cubicBezTo>
                        <a:pt x="32" y="77"/>
                        <a:pt x="36" y="74"/>
                        <a:pt x="45" y="70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28" y="79"/>
                      </a:cubicBezTo>
                      <a:cubicBezTo>
                        <a:pt x="28" y="79"/>
                        <a:pt x="28" y="79"/>
                        <a:pt x="29" y="79"/>
                      </a:cubicBezTo>
                      <a:close/>
                      <a:moveTo>
                        <a:pt x="58" y="63"/>
                      </a:moveTo>
                      <a:cubicBezTo>
                        <a:pt x="67" y="58"/>
                        <a:pt x="72" y="48"/>
                        <a:pt x="72" y="38"/>
                      </a:cubicBezTo>
                      <a:cubicBezTo>
                        <a:pt x="73" y="39"/>
                        <a:pt x="73" y="40"/>
                        <a:pt x="74" y="40"/>
                      </a:cubicBezTo>
                      <a:cubicBezTo>
                        <a:pt x="76" y="43"/>
                        <a:pt x="79" y="44"/>
                        <a:pt x="82" y="43"/>
                      </a:cubicBezTo>
                      <a:cubicBezTo>
                        <a:pt x="82" y="43"/>
                        <a:pt x="111" y="71"/>
                        <a:pt x="116" y="77"/>
                      </a:cubicBezTo>
                      <a:cubicBezTo>
                        <a:pt x="117" y="76"/>
                        <a:pt x="118" y="74"/>
                        <a:pt x="119" y="73"/>
                      </a:cubicBezTo>
                      <a:cubicBezTo>
                        <a:pt x="121" y="71"/>
                        <a:pt x="123" y="70"/>
                        <a:pt x="126" y="69"/>
                      </a:cubicBezTo>
                      <a:cubicBezTo>
                        <a:pt x="92" y="35"/>
                        <a:pt x="92" y="35"/>
                        <a:pt x="92" y="35"/>
                      </a:cubicBezTo>
                      <a:cubicBezTo>
                        <a:pt x="92" y="32"/>
                        <a:pt x="92" y="29"/>
                        <a:pt x="90" y="27"/>
                      </a:cubicBezTo>
                      <a:cubicBezTo>
                        <a:pt x="92" y="25"/>
                        <a:pt x="93" y="22"/>
                        <a:pt x="93" y="19"/>
                      </a:cubicBezTo>
                      <a:cubicBezTo>
                        <a:pt x="93" y="18"/>
                        <a:pt x="93" y="18"/>
                        <a:pt x="93" y="18"/>
                      </a:cubicBezTo>
                      <a:cubicBezTo>
                        <a:pt x="96" y="17"/>
                        <a:pt x="97" y="15"/>
                        <a:pt x="96" y="12"/>
                      </a:cubicBezTo>
                      <a:cubicBezTo>
                        <a:pt x="96" y="12"/>
                        <a:pt x="96" y="12"/>
                        <a:pt x="95" y="10"/>
                      </a:cubicBezTo>
                      <a:cubicBezTo>
                        <a:pt x="94" y="8"/>
                        <a:pt x="91" y="7"/>
                        <a:pt x="89" y="8"/>
                      </a:cubicBezTo>
                      <a:cubicBezTo>
                        <a:pt x="89" y="8"/>
                        <a:pt x="89" y="8"/>
                        <a:pt x="88" y="8"/>
                      </a:cubicBezTo>
                      <a:cubicBezTo>
                        <a:pt x="85" y="5"/>
                        <a:pt x="80" y="3"/>
                        <a:pt x="76" y="5"/>
                      </a:cubicBezTo>
                      <a:cubicBezTo>
                        <a:pt x="76" y="5"/>
                        <a:pt x="76" y="5"/>
                        <a:pt x="70" y="8"/>
                      </a:cubicBezTo>
                      <a:cubicBezTo>
                        <a:pt x="70" y="7"/>
                        <a:pt x="70" y="7"/>
                        <a:pt x="70" y="7"/>
                      </a:cubicBezTo>
                      <a:cubicBezTo>
                        <a:pt x="62" y="11"/>
                        <a:pt x="62" y="11"/>
                        <a:pt x="62" y="11"/>
                      </a:cubicBezTo>
                      <a:cubicBezTo>
                        <a:pt x="62" y="11"/>
                        <a:pt x="62" y="11"/>
                        <a:pt x="62" y="11"/>
                      </a:cubicBezTo>
                      <a:cubicBezTo>
                        <a:pt x="61" y="11"/>
                        <a:pt x="61" y="11"/>
                        <a:pt x="61" y="11"/>
                      </a:cubicBezTo>
                      <a:cubicBezTo>
                        <a:pt x="54" y="4"/>
                        <a:pt x="43" y="0"/>
                        <a:pt x="32" y="4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48" y="68"/>
                        <a:pt x="48" y="68"/>
                        <a:pt x="48" y="68"/>
                      </a:cubicBezTo>
                      <a:cubicBezTo>
                        <a:pt x="51" y="66"/>
                        <a:pt x="54" y="65"/>
                        <a:pt x="58" y="63"/>
                      </a:cubicBezTo>
                      <a:close/>
                      <a:moveTo>
                        <a:pt x="126" y="163"/>
                      </a:moveTo>
                      <a:cubicBezTo>
                        <a:pt x="122" y="163"/>
                        <a:pt x="14" y="163"/>
                        <a:pt x="14" y="163"/>
                      </a:cubicBezTo>
                      <a:cubicBezTo>
                        <a:pt x="12" y="163"/>
                        <a:pt x="11" y="165"/>
                        <a:pt x="11" y="167"/>
                      </a:cubicBezTo>
                      <a:cubicBezTo>
                        <a:pt x="11" y="170"/>
                        <a:pt x="11" y="170"/>
                        <a:pt x="11" y="170"/>
                      </a:cubicBezTo>
                      <a:cubicBezTo>
                        <a:pt x="11" y="172"/>
                        <a:pt x="12" y="174"/>
                        <a:pt x="14" y="174"/>
                      </a:cubicBezTo>
                      <a:cubicBezTo>
                        <a:pt x="37" y="174"/>
                        <a:pt x="56" y="174"/>
                        <a:pt x="70" y="174"/>
                      </a:cubicBezTo>
                      <a:cubicBezTo>
                        <a:pt x="126" y="174"/>
                        <a:pt x="126" y="174"/>
                        <a:pt x="126" y="174"/>
                      </a:cubicBezTo>
                      <a:cubicBezTo>
                        <a:pt x="128" y="174"/>
                        <a:pt x="130" y="172"/>
                        <a:pt x="130" y="170"/>
                      </a:cubicBezTo>
                      <a:cubicBezTo>
                        <a:pt x="130" y="167"/>
                        <a:pt x="130" y="167"/>
                        <a:pt x="130" y="167"/>
                      </a:cubicBezTo>
                      <a:cubicBezTo>
                        <a:pt x="130" y="165"/>
                        <a:pt x="128" y="163"/>
                        <a:pt x="126" y="163"/>
                      </a:cubicBezTo>
                      <a:close/>
                      <a:moveTo>
                        <a:pt x="139" y="76"/>
                      </a:moveTo>
                      <a:cubicBezTo>
                        <a:pt x="134" y="71"/>
                        <a:pt x="126" y="71"/>
                        <a:pt x="122" y="76"/>
                      </a:cubicBezTo>
                      <a:cubicBezTo>
                        <a:pt x="117" y="81"/>
                        <a:pt x="117" y="88"/>
                        <a:pt x="122" y="93"/>
                      </a:cubicBezTo>
                      <a:cubicBezTo>
                        <a:pt x="126" y="98"/>
                        <a:pt x="134" y="98"/>
                        <a:pt x="139" y="93"/>
                      </a:cubicBezTo>
                      <a:cubicBezTo>
                        <a:pt x="144" y="88"/>
                        <a:pt x="144" y="81"/>
                        <a:pt x="139" y="76"/>
                      </a:cubicBezTo>
                      <a:close/>
                      <a:moveTo>
                        <a:pt x="117" y="94"/>
                      </a:moveTo>
                      <a:cubicBezTo>
                        <a:pt x="71" y="135"/>
                        <a:pt x="71" y="135"/>
                        <a:pt x="71" y="135"/>
                      </a:cubicBezTo>
                      <a:cubicBezTo>
                        <a:pt x="71" y="135"/>
                        <a:pt x="70" y="135"/>
                        <a:pt x="70" y="135"/>
                      </a:cubicBezTo>
                      <a:cubicBezTo>
                        <a:pt x="70" y="135"/>
                        <a:pt x="70" y="135"/>
                        <a:pt x="70" y="135"/>
                      </a:cubicBezTo>
                      <a:cubicBezTo>
                        <a:pt x="68" y="135"/>
                        <a:pt x="66" y="135"/>
                        <a:pt x="65" y="135"/>
                      </a:cubicBezTo>
                      <a:cubicBezTo>
                        <a:pt x="64" y="135"/>
                        <a:pt x="62" y="136"/>
                        <a:pt x="61" y="136"/>
                      </a:cubicBezTo>
                      <a:cubicBezTo>
                        <a:pt x="60" y="136"/>
                        <a:pt x="58" y="136"/>
                        <a:pt x="57" y="137"/>
                      </a:cubicBezTo>
                      <a:cubicBezTo>
                        <a:pt x="57" y="137"/>
                        <a:pt x="57" y="137"/>
                        <a:pt x="57" y="137"/>
                      </a:cubicBezTo>
                      <a:cubicBezTo>
                        <a:pt x="54" y="137"/>
                        <a:pt x="52" y="138"/>
                        <a:pt x="49" y="139"/>
                      </a:cubicBezTo>
                      <a:cubicBezTo>
                        <a:pt x="49" y="139"/>
                        <a:pt x="49" y="139"/>
                        <a:pt x="49" y="139"/>
                      </a:cubicBezTo>
                      <a:cubicBezTo>
                        <a:pt x="50" y="139"/>
                        <a:pt x="50" y="139"/>
                        <a:pt x="50" y="140"/>
                      </a:cubicBezTo>
                      <a:cubicBezTo>
                        <a:pt x="50" y="139"/>
                        <a:pt x="49" y="139"/>
                        <a:pt x="49" y="139"/>
                      </a:cubicBezTo>
                      <a:cubicBezTo>
                        <a:pt x="49" y="139"/>
                        <a:pt x="49" y="139"/>
                        <a:pt x="49" y="139"/>
                      </a:cubicBezTo>
                      <a:cubicBezTo>
                        <a:pt x="49" y="139"/>
                        <a:pt x="49" y="139"/>
                        <a:pt x="48" y="135"/>
                      </a:cubicBezTo>
                      <a:cubicBezTo>
                        <a:pt x="47" y="134"/>
                        <a:pt x="45" y="133"/>
                        <a:pt x="43" y="134"/>
                      </a:cubicBezTo>
                      <a:cubicBezTo>
                        <a:pt x="43" y="134"/>
                        <a:pt x="43" y="134"/>
                        <a:pt x="39" y="136"/>
                      </a:cubicBezTo>
                      <a:cubicBezTo>
                        <a:pt x="37" y="137"/>
                        <a:pt x="36" y="139"/>
                        <a:pt x="37" y="141"/>
                      </a:cubicBezTo>
                      <a:cubicBezTo>
                        <a:pt x="37" y="141"/>
                        <a:pt x="37" y="141"/>
                        <a:pt x="39" y="144"/>
                      </a:cubicBezTo>
                      <a:cubicBezTo>
                        <a:pt x="39" y="144"/>
                        <a:pt x="39" y="144"/>
                        <a:pt x="39" y="144"/>
                      </a:cubicBezTo>
                      <a:cubicBezTo>
                        <a:pt x="39" y="144"/>
                        <a:pt x="39" y="144"/>
                        <a:pt x="39" y="144"/>
                      </a:cubicBezTo>
                      <a:cubicBezTo>
                        <a:pt x="39" y="144"/>
                        <a:pt x="39" y="144"/>
                        <a:pt x="39" y="144"/>
                      </a:cubicBezTo>
                      <a:cubicBezTo>
                        <a:pt x="39" y="144"/>
                        <a:pt x="39" y="144"/>
                        <a:pt x="39" y="144"/>
                      </a:cubicBezTo>
                      <a:cubicBezTo>
                        <a:pt x="36" y="146"/>
                        <a:pt x="33" y="149"/>
                        <a:pt x="31" y="151"/>
                      </a:cubicBezTo>
                      <a:cubicBezTo>
                        <a:pt x="30" y="152"/>
                        <a:pt x="29" y="154"/>
                        <a:pt x="28" y="155"/>
                      </a:cubicBezTo>
                      <a:cubicBezTo>
                        <a:pt x="27" y="156"/>
                        <a:pt x="26" y="158"/>
                        <a:pt x="25" y="159"/>
                      </a:cubicBezTo>
                      <a:cubicBezTo>
                        <a:pt x="115" y="159"/>
                        <a:pt x="115" y="159"/>
                        <a:pt x="115" y="159"/>
                      </a:cubicBezTo>
                      <a:cubicBezTo>
                        <a:pt x="114" y="158"/>
                        <a:pt x="114" y="157"/>
                        <a:pt x="113" y="156"/>
                      </a:cubicBezTo>
                      <a:cubicBezTo>
                        <a:pt x="113" y="156"/>
                        <a:pt x="113" y="155"/>
                        <a:pt x="113" y="155"/>
                      </a:cubicBezTo>
                      <a:cubicBezTo>
                        <a:pt x="112" y="154"/>
                        <a:pt x="111" y="153"/>
                        <a:pt x="111" y="153"/>
                      </a:cubicBezTo>
                      <a:cubicBezTo>
                        <a:pt x="111" y="152"/>
                        <a:pt x="110" y="152"/>
                        <a:pt x="110" y="152"/>
                      </a:cubicBezTo>
                      <a:cubicBezTo>
                        <a:pt x="109" y="151"/>
                        <a:pt x="109" y="150"/>
                        <a:pt x="108" y="149"/>
                      </a:cubicBezTo>
                      <a:cubicBezTo>
                        <a:pt x="108" y="149"/>
                        <a:pt x="107" y="149"/>
                        <a:pt x="107" y="149"/>
                      </a:cubicBezTo>
                      <a:cubicBezTo>
                        <a:pt x="106" y="148"/>
                        <a:pt x="106" y="147"/>
                        <a:pt x="105" y="147"/>
                      </a:cubicBezTo>
                      <a:cubicBezTo>
                        <a:pt x="104" y="146"/>
                        <a:pt x="104" y="146"/>
                        <a:pt x="104" y="146"/>
                      </a:cubicBezTo>
                      <a:cubicBezTo>
                        <a:pt x="103" y="145"/>
                        <a:pt x="102" y="144"/>
                        <a:pt x="101" y="144"/>
                      </a:cubicBezTo>
                      <a:cubicBezTo>
                        <a:pt x="101" y="144"/>
                        <a:pt x="101" y="144"/>
                        <a:pt x="101" y="144"/>
                      </a:cubicBezTo>
                      <a:cubicBezTo>
                        <a:pt x="99" y="143"/>
                        <a:pt x="98" y="142"/>
                        <a:pt x="97" y="142"/>
                      </a:cubicBezTo>
                      <a:cubicBezTo>
                        <a:pt x="97" y="141"/>
                        <a:pt x="96" y="141"/>
                        <a:pt x="96" y="141"/>
                      </a:cubicBezTo>
                      <a:cubicBezTo>
                        <a:pt x="95" y="141"/>
                        <a:pt x="94" y="140"/>
                        <a:pt x="93" y="140"/>
                      </a:cubicBezTo>
                      <a:cubicBezTo>
                        <a:pt x="93" y="140"/>
                        <a:pt x="92" y="139"/>
                        <a:pt x="92" y="139"/>
                      </a:cubicBezTo>
                      <a:cubicBezTo>
                        <a:pt x="91" y="139"/>
                        <a:pt x="90" y="138"/>
                        <a:pt x="88" y="138"/>
                      </a:cubicBezTo>
                      <a:cubicBezTo>
                        <a:pt x="128" y="101"/>
                        <a:pt x="128" y="101"/>
                        <a:pt x="128" y="101"/>
                      </a:cubicBezTo>
                      <a:cubicBezTo>
                        <a:pt x="125" y="100"/>
                        <a:pt x="121" y="98"/>
                        <a:pt x="119" y="96"/>
                      </a:cubicBezTo>
                      <a:cubicBezTo>
                        <a:pt x="118" y="95"/>
                        <a:pt x="118" y="94"/>
                        <a:pt x="117" y="94"/>
                      </a:cubicBezTo>
                      <a:close/>
                      <a:moveTo>
                        <a:pt x="82" y="43"/>
                      </a:moveTo>
                      <a:cubicBezTo>
                        <a:pt x="116" y="77"/>
                        <a:pt x="116" y="77"/>
                        <a:pt x="116" y="77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182827" tIns="91401" rIns="182827" bIns="91401" anchor="t" anchorCtr="0">
                  <a:noAutofit/>
                </a:bodyPr>
                <a:lstStyle/>
                <a:p>
                  <a:endParaRPr sz="1799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2" name="Google Shape;186;p5">
                  <a:extLst>
                    <a:ext uri="{FF2B5EF4-FFF2-40B4-BE49-F238E27FC236}">
                      <a16:creationId xmlns:a16="http://schemas.microsoft.com/office/drawing/2014/main" id="{CCB1B9F8-F012-427B-914E-5E6D2ECADDC2}"/>
                    </a:ext>
                  </a:extLst>
                </p:cNvPr>
                <p:cNvSpPr/>
                <p:nvPr/>
              </p:nvSpPr>
              <p:spPr>
                <a:xfrm>
                  <a:off x="5841424" y="4715600"/>
                  <a:ext cx="463429" cy="48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178" extrusionOk="0">
                      <a:moveTo>
                        <a:pt x="139" y="90"/>
                      </a:moveTo>
                      <a:cubicBezTo>
                        <a:pt x="32" y="90"/>
                        <a:pt x="32" y="90"/>
                        <a:pt x="32" y="90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2" y="38"/>
                        <a:pt x="49" y="20"/>
                        <a:pt x="71" y="18"/>
                      </a:cubicBezTo>
                      <a:cubicBezTo>
                        <a:pt x="71" y="7"/>
                        <a:pt x="71" y="7"/>
                        <a:pt x="71" y="7"/>
                      </a:cubicBezTo>
                      <a:cubicBezTo>
                        <a:pt x="71" y="3"/>
                        <a:pt x="74" y="0"/>
                        <a:pt x="78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97" y="0"/>
                        <a:pt x="100" y="3"/>
                        <a:pt x="100" y="7"/>
                      </a:cubicBezTo>
                      <a:cubicBezTo>
                        <a:pt x="100" y="18"/>
                        <a:pt x="100" y="18"/>
                        <a:pt x="100" y="18"/>
                      </a:cubicBezTo>
                      <a:cubicBezTo>
                        <a:pt x="122" y="20"/>
                        <a:pt x="139" y="38"/>
                        <a:pt x="139" y="59"/>
                      </a:cubicBezTo>
                      <a:lnTo>
                        <a:pt x="139" y="90"/>
                      </a:lnTo>
                      <a:close/>
                      <a:moveTo>
                        <a:pt x="139" y="99"/>
                      </a:moveTo>
                      <a:cubicBezTo>
                        <a:pt x="31" y="99"/>
                        <a:pt x="31" y="99"/>
                        <a:pt x="31" y="99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171" y="158"/>
                        <a:pt x="171" y="158"/>
                        <a:pt x="171" y="158"/>
                      </a:cubicBezTo>
                      <a:lnTo>
                        <a:pt x="139" y="99"/>
                      </a:lnTo>
                      <a:close/>
                      <a:moveTo>
                        <a:pt x="85" y="178"/>
                      </a:moveTo>
                      <a:cubicBezTo>
                        <a:pt x="94" y="178"/>
                        <a:pt x="101" y="172"/>
                        <a:pt x="101" y="164"/>
                      </a:cubicBezTo>
                      <a:cubicBezTo>
                        <a:pt x="69" y="164"/>
                        <a:pt x="69" y="164"/>
                        <a:pt x="69" y="164"/>
                      </a:cubicBezTo>
                      <a:cubicBezTo>
                        <a:pt x="70" y="172"/>
                        <a:pt x="77" y="178"/>
                        <a:pt x="85" y="17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182827" tIns="91401" rIns="182827" bIns="91401" anchor="t" anchorCtr="0">
                  <a:noAutofit/>
                </a:bodyPr>
                <a:lstStyle/>
                <a:p>
                  <a:endParaRPr sz="1799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3" name="Google Shape;187;p5">
                  <a:extLst>
                    <a:ext uri="{FF2B5EF4-FFF2-40B4-BE49-F238E27FC236}">
                      <a16:creationId xmlns:a16="http://schemas.microsoft.com/office/drawing/2014/main" id="{F4D1356B-22D0-47C2-9E1A-CDAD40D8DACC}"/>
                    </a:ext>
                  </a:extLst>
                </p:cNvPr>
                <p:cNvSpPr/>
                <p:nvPr/>
              </p:nvSpPr>
              <p:spPr>
                <a:xfrm>
                  <a:off x="5582295" y="1278589"/>
                  <a:ext cx="539609" cy="368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136" extrusionOk="0">
                      <a:moveTo>
                        <a:pt x="99" y="101"/>
                      </a:move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99" y="0"/>
                        <a:pt x="99" y="0"/>
                        <a:pt x="99" y="0"/>
                      </a:cubicBezTo>
                      <a:cubicBezTo>
                        <a:pt x="199" y="51"/>
                        <a:pt x="199" y="51"/>
                        <a:pt x="199" y="51"/>
                      </a:cubicBezTo>
                      <a:cubicBezTo>
                        <a:pt x="157" y="72"/>
                        <a:pt x="157" y="72"/>
                        <a:pt x="157" y="72"/>
                      </a:cubicBezTo>
                      <a:cubicBezTo>
                        <a:pt x="157" y="71"/>
                        <a:pt x="157" y="71"/>
                        <a:pt x="157" y="71"/>
                      </a:cubicBezTo>
                      <a:cubicBezTo>
                        <a:pt x="107" y="46"/>
                        <a:pt x="107" y="46"/>
                        <a:pt x="107" y="46"/>
                      </a:cubicBezTo>
                      <a:cubicBezTo>
                        <a:pt x="106" y="45"/>
                        <a:pt x="104" y="44"/>
                        <a:pt x="101" y="44"/>
                      </a:cubicBezTo>
                      <a:cubicBezTo>
                        <a:pt x="99" y="44"/>
                        <a:pt x="97" y="44"/>
                        <a:pt x="95" y="46"/>
                      </a:cubicBezTo>
                      <a:cubicBezTo>
                        <a:pt x="93" y="48"/>
                        <a:pt x="92" y="51"/>
                        <a:pt x="93" y="52"/>
                      </a:cubicBezTo>
                      <a:cubicBezTo>
                        <a:pt x="93" y="56"/>
                        <a:pt x="96" y="58"/>
                        <a:pt x="97" y="59"/>
                      </a:cubicBezTo>
                      <a:cubicBezTo>
                        <a:pt x="140" y="80"/>
                        <a:pt x="140" y="80"/>
                        <a:pt x="140" y="80"/>
                      </a:cubicBezTo>
                      <a:lnTo>
                        <a:pt x="99" y="101"/>
                      </a:lnTo>
                      <a:close/>
                      <a:moveTo>
                        <a:pt x="153" y="117"/>
                      </a:moveTo>
                      <a:cubicBezTo>
                        <a:pt x="154" y="117"/>
                        <a:pt x="155" y="115"/>
                        <a:pt x="155" y="114"/>
                      </a:cubicBezTo>
                      <a:cubicBezTo>
                        <a:pt x="155" y="113"/>
                        <a:pt x="154" y="112"/>
                        <a:pt x="153" y="111"/>
                      </a:cubicBezTo>
                      <a:cubicBezTo>
                        <a:pt x="153" y="74"/>
                        <a:pt x="153" y="74"/>
                        <a:pt x="153" y="74"/>
                      </a:cubicBezTo>
                      <a:cubicBezTo>
                        <a:pt x="105" y="49"/>
                        <a:pt x="105" y="49"/>
                        <a:pt x="105" y="49"/>
                      </a:cubicBezTo>
                      <a:cubicBezTo>
                        <a:pt x="105" y="49"/>
                        <a:pt x="101" y="46"/>
                        <a:pt x="98" y="49"/>
                      </a:cubicBezTo>
                      <a:cubicBezTo>
                        <a:pt x="94" y="52"/>
                        <a:pt x="99" y="55"/>
                        <a:pt x="99" y="55"/>
                      </a:cubicBezTo>
                      <a:cubicBezTo>
                        <a:pt x="145" y="78"/>
                        <a:pt x="145" y="78"/>
                        <a:pt x="145" y="78"/>
                      </a:cubicBezTo>
                      <a:cubicBezTo>
                        <a:pt x="145" y="111"/>
                        <a:pt x="145" y="111"/>
                        <a:pt x="145" y="111"/>
                      </a:cubicBezTo>
                      <a:cubicBezTo>
                        <a:pt x="144" y="112"/>
                        <a:pt x="143" y="113"/>
                        <a:pt x="143" y="114"/>
                      </a:cubicBezTo>
                      <a:cubicBezTo>
                        <a:pt x="143" y="115"/>
                        <a:pt x="144" y="117"/>
                        <a:pt x="145" y="117"/>
                      </a:cubicBezTo>
                      <a:cubicBezTo>
                        <a:pt x="144" y="118"/>
                        <a:pt x="142" y="121"/>
                        <a:pt x="142" y="125"/>
                      </a:cubicBezTo>
                      <a:cubicBezTo>
                        <a:pt x="142" y="129"/>
                        <a:pt x="147" y="129"/>
                        <a:pt x="147" y="132"/>
                      </a:cubicBezTo>
                      <a:cubicBezTo>
                        <a:pt x="147" y="134"/>
                        <a:pt x="146" y="136"/>
                        <a:pt x="146" y="136"/>
                      </a:cubicBezTo>
                      <a:cubicBezTo>
                        <a:pt x="146" y="136"/>
                        <a:pt x="157" y="132"/>
                        <a:pt x="157" y="124"/>
                      </a:cubicBezTo>
                      <a:cubicBezTo>
                        <a:pt x="157" y="120"/>
                        <a:pt x="154" y="118"/>
                        <a:pt x="153" y="117"/>
                      </a:cubicBezTo>
                      <a:close/>
                      <a:moveTo>
                        <a:pt x="34" y="75"/>
                      </a:moveTo>
                      <a:cubicBezTo>
                        <a:pt x="34" y="117"/>
                        <a:pt x="34" y="117"/>
                        <a:pt x="34" y="117"/>
                      </a:cubicBezTo>
                      <a:cubicBezTo>
                        <a:pt x="35" y="117"/>
                        <a:pt x="35" y="117"/>
                        <a:pt x="35" y="117"/>
                      </a:cubicBezTo>
                      <a:cubicBezTo>
                        <a:pt x="53" y="129"/>
                        <a:pt x="76" y="135"/>
                        <a:pt x="100" y="135"/>
                      </a:cubicBezTo>
                      <a:cubicBezTo>
                        <a:pt x="113" y="135"/>
                        <a:pt x="127" y="133"/>
                        <a:pt x="139" y="129"/>
                      </a:cubicBezTo>
                      <a:cubicBezTo>
                        <a:pt x="138" y="128"/>
                        <a:pt x="138" y="126"/>
                        <a:pt x="138" y="125"/>
                      </a:cubicBezTo>
                      <a:cubicBezTo>
                        <a:pt x="138" y="122"/>
                        <a:pt x="139" y="119"/>
                        <a:pt x="140" y="117"/>
                      </a:cubicBezTo>
                      <a:cubicBezTo>
                        <a:pt x="139" y="116"/>
                        <a:pt x="139" y="115"/>
                        <a:pt x="139" y="114"/>
                      </a:cubicBezTo>
                      <a:cubicBezTo>
                        <a:pt x="139" y="112"/>
                        <a:pt x="140" y="110"/>
                        <a:pt x="141" y="109"/>
                      </a:cubicBezTo>
                      <a:cubicBezTo>
                        <a:pt x="141" y="87"/>
                        <a:pt x="141" y="87"/>
                        <a:pt x="141" y="87"/>
                      </a:cubicBezTo>
                      <a:cubicBezTo>
                        <a:pt x="99" y="108"/>
                        <a:pt x="99" y="108"/>
                        <a:pt x="99" y="108"/>
                      </a:cubicBezTo>
                      <a:lnTo>
                        <a:pt x="34" y="75"/>
                      </a:lnTo>
                      <a:close/>
                      <a:moveTo>
                        <a:pt x="157" y="109"/>
                      </a:moveTo>
                      <a:cubicBezTo>
                        <a:pt x="158" y="111"/>
                        <a:pt x="159" y="112"/>
                        <a:pt x="159" y="114"/>
                      </a:cubicBezTo>
                      <a:cubicBezTo>
                        <a:pt x="159" y="115"/>
                        <a:pt x="159" y="116"/>
                        <a:pt x="158" y="117"/>
                      </a:cubicBezTo>
                      <a:cubicBezTo>
                        <a:pt x="159" y="118"/>
                        <a:pt x="159" y="119"/>
                        <a:pt x="160" y="120"/>
                      </a:cubicBezTo>
                      <a:cubicBezTo>
                        <a:pt x="161" y="119"/>
                        <a:pt x="163" y="118"/>
                        <a:pt x="164" y="117"/>
                      </a:cubicBezTo>
                      <a:cubicBezTo>
                        <a:pt x="165" y="117"/>
                        <a:pt x="165" y="117"/>
                        <a:pt x="165" y="117"/>
                      </a:cubicBezTo>
                      <a:cubicBezTo>
                        <a:pt x="165" y="75"/>
                        <a:pt x="165" y="75"/>
                        <a:pt x="165" y="75"/>
                      </a:cubicBezTo>
                      <a:cubicBezTo>
                        <a:pt x="157" y="79"/>
                        <a:pt x="157" y="79"/>
                        <a:pt x="157" y="79"/>
                      </a:cubicBezTo>
                      <a:lnTo>
                        <a:pt x="157" y="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182827" tIns="91401" rIns="182827" bIns="91401" anchor="t" anchorCtr="0">
                  <a:noAutofit/>
                </a:bodyPr>
                <a:lstStyle/>
                <a:p>
                  <a:endParaRPr sz="1799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4" name="Google Shape;189;p5">
                  <a:extLst>
                    <a:ext uri="{FF2B5EF4-FFF2-40B4-BE49-F238E27FC236}">
                      <a16:creationId xmlns:a16="http://schemas.microsoft.com/office/drawing/2014/main" id="{5B986FD2-F25C-4996-A79D-13BEF5796B11}"/>
                    </a:ext>
                  </a:extLst>
                </p:cNvPr>
                <p:cNvSpPr/>
                <p:nvPr/>
              </p:nvSpPr>
              <p:spPr>
                <a:xfrm>
                  <a:off x="5602345" y="3688754"/>
                  <a:ext cx="452319" cy="385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337" extrusionOk="0">
                      <a:moveTo>
                        <a:pt x="394" y="0"/>
                      </a:moveTo>
                      <a:lnTo>
                        <a:pt x="298" y="337"/>
                      </a:lnTo>
                      <a:lnTo>
                        <a:pt x="132" y="218"/>
                      </a:lnTo>
                      <a:lnTo>
                        <a:pt x="394" y="0"/>
                      </a:lnTo>
                      <a:close/>
                      <a:moveTo>
                        <a:pt x="113" y="204"/>
                      </a:moveTo>
                      <a:lnTo>
                        <a:pt x="394" y="0"/>
                      </a:lnTo>
                      <a:lnTo>
                        <a:pt x="0" y="123"/>
                      </a:lnTo>
                      <a:lnTo>
                        <a:pt x="113" y="204"/>
                      </a:lnTo>
                      <a:close/>
                      <a:moveTo>
                        <a:pt x="132" y="322"/>
                      </a:moveTo>
                      <a:lnTo>
                        <a:pt x="177" y="268"/>
                      </a:lnTo>
                      <a:lnTo>
                        <a:pt x="132" y="237"/>
                      </a:lnTo>
                      <a:lnTo>
                        <a:pt x="132" y="3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182827" tIns="91401" rIns="182827" bIns="91401" anchor="t" anchorCtr="0">
                  <a:noAutofit/>
                </a:bodyPr>
                <a:lstStyle/>
                <a:p>
                  <a:endParaRPr sz="1799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5" name="Google Shape;190;p5">
                  <a:extLst>
                    <a:ext uri="{FF2B5EF4-FFF2-40B4-BE49-F238E27FC236}">
                      <a16:creationId xmlns:a16="http://schemas.microsoft.com/office/drawing/2014/main" id="{432D3BB3-68BF-458C-BC2F-5810A09DAFFA}"/>
                    </a:ext>
                  </a:extLst>
                </p:cNvPr>
                <p:cNvSpPr txBox="1"/>
                <p:nvPr/>
              </p:nvSpPr>
              <p:spPr>
                <a:xfrm>
                  <a:off x="1575335" y="611633"/>
                  <a:ext cx="2714393" cy="8309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 algn="ctr">
                    <a:buClr>
                      <a:schemeClr val="dk1"/>
                    </a:buClr>
                    <a:buSzPts val="1400"/>
                  </a:pPr>
                  <a:r>
                    <a:rPr lang="en-US" sz="2400" b="1" dirty="0">
                      <a:solidFill>
                        <a:srgbClr val="CC0099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Minimum Local Contribution</a:t>
                  </a:r>
                  <a:endParaRPr sz="2400" b="1" dirty="0">
                    <a:solidFill>
                      <a:srgbClr val="CC0099"/>
                    </a:solidFill>
                  </a:endParaRPr>
                </a:p>
              </p:txBody>
            </p:sp>
            <p:sp>
              <p:nvSpPr>
                <p:cNvPr id="16" name="Google Shape;192;p5">
                  <a:extLst>
                    <a:ext uri="{FF2B5EF4-FFF2-40B4-BE49-F238E27FC236}">
                      <a16:creationId xmlns:a16="http://schemas.microsoft.com/office/drawing/2014/main" id="{328ECF99-5508-4EE1-A9F7-FA5FF243853B}"/>
                    </a:ext>
                  </a:extLst>
                </p:cNvPr>
                <p:cNvSpPr txBox="1"/>
                <p:nvPr/>
              </p:nvSpPr>
              <p:spPr>
                <a:xfrm>
                  <a:off x="3073734" y="1375443"/>
                  <a:ext cx="991420" cy="5221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>
                    <a:buClr>
                      <a:srgbClr val="954F72"/>
                    </a:buClr>
                    <a:buSzPts val="2800"/>
                  </a:pPr>
                  <a:r>
                    <a:rPr lang="en-US" sz="2799" b="1" dirty="0">
                      <a:solidFill>
                        <a:srgbClr val="CC0099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33%</a:t>
                  </a:r>
                  <a:endParaRPr sz="2399" dirty="0">
                    <a:solidFill>
                      <a:srgbClr val="CC0099"/>
                    </a:solidFill>
                  </a:endParaRPr>
                </a:p>
              </p:txBody>
            </p:sp>
            <p:sp>
              <p:nvSpPr>
                <p:cNvPr id="17" name="Google Shape;193;p5">
                  <a:extLst>
                    <a:ext uri="{FF2B5EF4-FFF2-40B4-BE49-F238E27FC236}">
                      <a16:creationId xmlns:a16="http://schemas.microsoft.com/office/drawing/2014/main" id="{0128A05A-EA6E-4A16-8A4F-991C11049836}"/>
                    </a:ext>
                  </a:extLst>
                </p:cNvPr>
                <p:cNvSpPr txBox="1"/>
                <p:nvPr/>
              </p:nvSpPr>
              <p:spPr>
                <a:xfrm>
                  <a:off x="7800474" y="586121"/>
                  <a:ext cx="2745660" cy="8309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 algn="ctr">
                    <a:buClr>
                      <a:schemeClr val="dk1"/>
                    </a:buClr>
                    <a:buSzPts val="1400"/>
                  </a:pPr>
                  <a:r>
                    <a:rPr lang="en-US" sz="2400" b="1" dirty="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Additional  Local Contribution</a:t>
                  </a:r>
                  <a:endParaRPr sz="2400" dirty="0"/>
                </a:p>
              </p:txBody>
            </p:sp>
            <p:sp>
              <p:nvSpPr>
                <p:cNvPr id="18" name="Google Shape;195;p5">
                  <a:extLst>
                    <a:ext uri="{FF2B5EF4-FFF2-40B4-BE49-F238E27FC236}">
                      <a16:creationId xmlns:a16="http://schemas.microsoft.com/office/drawing/2014/main" id="{B670EFDF-2026-488A-908B-739B96447113}"/>
                    </a:ext>
                  </a:extLst>
                </p:cNvPr>
                <p:cNvSpPr txBox="1"/>
                <p:nvPr/>
              </p:nvSpPr>
              <p:spPr>
                <a:xfrm>
                  <a:off x="7563887" y="1316963"/>
                  <a:ext cx="1226816" cy="5230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>
                    <a:buClr>
                      <a:srgbClr val="C0392B"/>
                    </a:buClr>
                    <a:buSzPts val="3600"/>
                  </a:pPr>
                  <a:r>
                    <a:rPr lang="en-US" sz="2799" b="1" dirty="0">
                      <a:solidFill>
                        <a:srgbClr val="FF33CC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   </a:t>
                  </a:r>
                  <a:r>
                    <a:rPr lang="en-US" sz="2799" b="1" dirty="0">
                      <a:solidFill>
                        <a:srgbClr val="993366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47%</a:t>
                  </a:r>
                  <a:endParaRPr sz="2799" dirty="0">
                    <a:solidFill>
                      <a:srgbClr val="993366"/>
                    </a:solidFill>
                  </a:endParaRPr>
                </a:p>
              </p:txBody>
            </p:sp>
            <p:sp>
              <p:nvSpPr>
                <p:cNvPr id="19" name="Google Shape;197;p5">
                  <a:extLst>
                    <a:ext uri="{FF2B5EF4-FFF2-40B4-BE49-F238E27FC236}">
                      <a16:creationId xmlns:a16="http://schemas.microsoft.com/office/drawing/2014/main" id="{08E16F6F-589A-42F0-BA80-DE015D77BA90}"/>
                    </a:ext>
                  </a:extLst>
                </p:cNvPr>
                <p:cNvSpPr txBox="1"/>
                <p:nvPr/>
              </p:nvSpPr>
              <p:spPr>
                <a:xfrm>
                  <a:off x="8823278" y="4192491"/>
                  <a:ext cx="1139489" cy="6461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>
                    <a:buClr>
                      <a:srgbClr val="F39C12"/>
                    </a:buClr>
                    <a:buSzPts val="3600"/>
                  </a:pPr>
                  <a:r>
                    <a:rPr lang="en-US" sz="3599" b="1" dirty="0">
                      <a:solidFill>
                        <a:srgbClr val="F39C12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2%</a:t>
                  </a:r>
                  <a:endParaRPr sz="2399" dirty="0"/>
                </a:p>
              </p:txBody>
            </p:sp>
            <p:sp>
              <p:nvSpPr>
                <p:cNvPr id="20" name="Google Shape;205;p5">
                  <a:extLst>
                    <a:ext uri="{FF2B5EF4-FFF2-40B4-BE49-F238E27FC236}">
                      <a16:creationId xmlns:a16="http://schemas.microsoft.com/office/drawing/2014/main" id="{ACDA9E20-87D5-4AC8-B00F-DB30F453CE62}"/>
                    </a:ext>
                  </a:extLst>
                </p:cNvPr>
                <p:cNvSpPr txBox="1"/>
                <p:nvPr/>
              </p:nvSpPr>
              <p:spPr>
                <a:xfrm>
                  <a:off x="1973713" y="2166933"/>
                  <a:ext cx="2155408" cy="461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 algn="r">
                    <a:buClr>
                      <a:schemeClr val="dk1"/>
                    </a:buClr>
                    <a:buSzPts val="1400"/>
                  </a:pPr>
                  <a:r>
                    <a:rPr lang="en-US" sz="2400" b="1" dirty="0">
                      <a:solidFill>
                        <a:srgbClr val="41B176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Chapter 70</a:t>
                  </a:r>
                  <a:endParaRPr sz="2400" dirty="0">
                    <a:solidFill>
                      <a:srgbClr val="41B176"/>
                    </a:solidFill>
                  </a:endParaRPr>
                </a:p>
              </p:txBody>
            </p:sp>
            <p:sp>
              <p:nvSpPr>
                <p:cNvPr id="21" name="Google Shape;206;p5">
                  <a:extLst>
                    <a:ext uri="{FF2B5EF4-FFF2-40B4-BE49-F238E27FC236}">
                      <a16:creationId xmlns:a16="http://schemas.microsoft.com/office/drawing/2014/main" id="{FA29BC2D-F1CF-4AB0-B9EB-490C339595BE}"/>
                    </a:ext>
                  </a:extLst>
                </p:cNvPr>
                <p:cNvSpPr txBox="1"/>
                <p:nvPr/>
              </p:nvSpPr>
              <p:spPr>
                <a:xfrm>
                  <a:off x="3045215" y="2529323"/>
                  <a:ext cx="1331565" cy="5230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 algn="r">
                    <a:buClr>
                      <a:srgbClr val="41B176"/>
                    </a:buClr>
                    <a:buSzPts val="3600"/>
                  </a:pPr>
                  <a:r>
                    <a:rPr lang="en-US" sz="2799" b="1" dirty="0">
                      <a:solidFill>
                        <a:srgbClr val="41B176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10%</a:t>
                  </a:r>
                  <a:endParaRPr sz="2799" dirty="0"/>
                </a:p>
              </p:txBody>
            </p:sp>
            <p:sp>
              <p:nvSpPr>
                <p:cNvPr id="22" name="Google Shape;208;p5">
                  <a:extLst>
                    <a:ext uri="{FF2B5EF4-FFF2-40B4-BE49-F238E27FC236}">
                      <a16:creationId xmlns:a16="http://schemas.microsoft.com/office/drawing/2014/main" id="{E46E70E7-ED65-482D-AECF-5CC80B346779}"/>
                    </a:ext>
                  </a:extLst>
                </p:cNvPr>
                <p:cNvSpPr txBox="1"/>
                <p:nvPr/>
              </p:nvSpPr>
              <p:spPr>
                <a:xfrm>
                  <a:off x="632032" y="4731599"/>
                  <a:ext cx="2722205" cy="461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 algn="r">
                    <a:buClr>
                      <a:schemeClr val="dk1"/>
                    </a:buClr>
                    <a:buSzPts val="1400"/>
                  </a:pPr>
                  <a:r>
                    <a:rPr lang="en-US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All Other Revenue</a:t>
                  </a:r>
                  <a:endParaRPr sz="24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3" name="Google Shape;209;p5">
                  <a:extLst>
                    <a:ext uri="{FF2B5EF4-FFF2-40B4-BE49-F238E27FC236}">
                      <a16:creationId xmlns:a16="http://schemas.microsoft.com/office/drawing/2014/main" id="{AE4F6C1C-A11B-4587-AEF3-DFD48B951979}"/>
                    </a:ext>
                  </a:extLst>
                </p:cNvPr>
                <p:cNvSpPr txBox="1"/>
                <p:nvPr/>
              </p:nvSpPr>
              <p:spPr>
                <a:xfrm>
                  <a:off x="7133429" y="3201842"/>
                  <a:ext cx="1334091" cy="5230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 algn="r">
                    <a:buClr>
                      <a:schemeClr val="accent1"/>
                    </a:buClr>
                    <a:buSzPts val="3600"/>
                  </a:pPr>
                  <a:r>
                    <a:rPr lang="en-US" sz="2799" b="1" dirty="0">
                      <a:solidFill>
                        <a:schemeClr val="tx2">
                          <a:lumMod val="75000"/>
                        </a:schemeClr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2%</a:t>
                  </a:r>
                  <a:endParaRPr sz="2799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4" name="Google Shape;214;p5">
                  <a:extLst>
                    <a:ext uri="{FF2B5EF4-FFF2-40B4-BE49-F238E27FC236}">
                      <a16:creationId xmlns:a16="http://schemas.microsoft.com/office/drawing/2014/main" id="{05E544BB-7C90-49B1-9AFA-61B97734F51C}"/>
                    </a:ext>
                  </a:extLst>
                </p:cNvPr>
                <p:cNvSpPr txBox="1"/>
                <p:nvPr/>
              </p:nvSpPr>
              <p:spPr>
                <a:xfrm>
                  <a:off x="903068" y="3609400"/>
                  <a:ext cx="2642413" cy="4614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 algn="r">
                    <a:buClr>
                      <a:schemeClr val="dk1"/>
                    </a:buClr>
                    <a:buSzPts val="1400"/>
                  </a:pPr>
                  <a:r>
                    <a:rPr lang="en-US" sz="2399" b="1" dirty="0">
                      <a:solidFill>
                        <a:srgbClr val="008EDC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Choice &amp; Tuition</a:t>
                  </a:r>
                  <a:endParaRPr sz="2399" dirty="0">
                    <a:solidFill>
                      <a:srgbClr val="008EDC"/>
                    </a:solidFill>
                  </a:endParaRPr>
                </a:p>
              </p:txBody>
            </p:sp>
            <p:sp>
              <p:nvSpPr>
                <p:cNvPr id="26" name="Google Shape;208;p5">
                  <a:extLst>
                    <a:ext uri="{FF2B5EF4-FFF2-40B4-BE49-F238E27FC236}">
                      <a16:creationId xmlns:a16="http://schemas.microsoft.com/office/drawing/2014/main" id="{B22C8DF4-2EC3-437D-B4FC-806A3D02CDC7}"/>
                    </a:ext>
                  </a:extLst>
                </p:cNvPr>
                <p:cNvSpPr txBox="1"/>
                <p:nvPr/>
              </p:nvSpPr>
              <p:spPr>
                <a:xfrm>
                  <a:off x="7697978" y="2830092"/>
                  <a:ext cx="853299" cy="4613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 algn="r">
                    <a:buClr>
                      <a:schemeClr val="dk1"/>
                    </a:buClr>
                    <a:buSzPts val="1400"/>
                  </a:pPr>
                  <a:r>
                    <a:rPr lang="en-US" sz="2399" b="1" dirty="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E&amp;D</a:t>
                  </a:r>
                  <a:endParaRPr sz="2399" dirty="0"/>
                </a:p>
              </p:txBody>
            </p:sp>
            <p:sp>
              <p:nvSpPr>
                <p:cNvPr id="27" name="Google Shape;209;p5">
                  <a:extLst>
                    <a:ext uri="{FF2B5EF4-FFF2-40B4-BE49-F238E27FC236}">
                      <a16:creationId xmlns:a16="http://schemas.microsoft.com/office/drawing/2014/main" id="{1DF602D8-5677-4904-9BF4-646F31ACACB3}"/>
                    </a:ext>
                  </a:extLst>
                </p:cNvPr>
                <p:cNvSpPr txBox="1"/>
                <p:nvPr/>
              </p:nvSpPr>
              <p:spPr>
                <a:xfrm>
                  <a:off x="1998720" y="5162422"/>
                  <a:ext cx="1334091" cy="5230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 algn="r">
                    <a:buClr>
                      <a:schemeClr val="accent1"/>
                    </a:buClr>
                    <a:buSzPts val="3600"/>
                  </a:pPr>
                  <a:r>
                    <a:rPr lang="en-US" sz="2799" b="1" dirty="0">
                      <a:solidFill>
                        <a:schemeClr val="accent1">
                          <a:lumMod val="75000"/>
                        </a:schemeClr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1%</a:t>
                  </a:r>
                  <a:endParaRPr sz="2799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" name="Google Shape;205;p5">
                  <a:extLst>
                    <a:ext uri="{FF2B5EF4-FFF2-40B4-BE49-F238E27FC236}">
                      <a16:creationId xmlns:a16="http://schemas.microsoft.com/office/drawing/2014/main" id="{51BBAF0B-916E-4F53-8496-E88037893A51}"/>
                    </a:ext>
                  </a:extLst>
                </p:cNvPr>
                <p:cNvSpPr txBox="1"/>
                <p:nvPr/>
              </p:nvSpPr>
              <p:spPr>
                <a:xfrm>
                  <a:off x="8095600" y="3811103"/>
                  <a:ext cx="2155408" cy="461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1" tIns="45688" rIns="91401" bIns="45688" anchor="t" anchorCtr="0">
                  <a:spAutoFit/>
                </a:bodyPr>
                <a:lstStyle/>
                <a:p>
                  <a:pPr algn="r">
                    <a:buClr>
                      <a:schemeClr val="dk1"/>
                    </a:buClr>
                    <a:buSzPts val="1400"/>
                  </a:pPr>
                  <a:r>
                    <a:rPr lang="en-US" sz="2400" b="1" dirty="0">
                      <a:solidFill>
                        <a:srgbClr val="F39C12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Chapter 71</a:t>
                  </a:r>
                  <a:endParaRPr sz="2400" dirty="0">
                    <a:solidFill>
                      <a:srgbClr val="F39C12"/>
                    </a:solidFill>
                  </a:endParaRPr>
                </a:p>
              </p:txBody>
            </p:sp>
            <p:sp>
              <p:nvSpPr>
                <p:cNvPr id="45" name="Google Shape;188;p5">
                  <a:extLst>
                    <a:ext uri="{FF2B5EF4-FFF2-40B4-BE49-F238E27FC236}">
                      <a16:creationId xmlns:a16="http://schemas.microsoft.com/office/drawing/2014/main" id="{A214C5FC-BF22-458D-BC01-4AEBAD3872A4}"/>
                    </a:ext>
                  </a:extLst>
                </p:cNvPr>
                <p:cNvSpPr/>
                <p:nvPr/>
              </p:nvSpPr>
              <p:spPr>
                <a:xfrm>
                  <a:off x="5624159" y="2632044"/>
                  <a:ext cx="504694" cy="379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140" extrusionOk="0">
                      <a:moveTo>
                        <a:pt x="56" y="66"/>
                      </a:moveTo>
                      <a:cubicBezTo>
                        <a:pt x="56" y="66"/>
                        <a:pt x="56" y="67"/>
                        <a:pt x="56" y="67"/>
                      </a:cubicBezTo>
                      <a:cubicBezTo>
                        <a:pt x="54" y="69"/>
                        <a:pt x="50" y="70"/>
                        <a:pt x="46" y="71"/>
                      </a:cubicBezTo>
                      <a:cubicBezTo>
                        <a:pt x="41" y="72"/>
                        <a:pt x="37" y="73"/>
                        <a:pt x="34" y="77"/>
                      </a:cubicBezTo>
                      <a:cubicBezTo>
                        <a:pt x="32" y="79"/>
                        <a:pt x="31" y="80"/>
                        <a:pt x="29" y="82"/>
                      </a:cubicBezTo>
                      <a:cubicBezTo>
                        <a:pt x="24" y="83"/>
                        <a:pt x="19" y="85"/>
                        <a:pt x="15" y="87"/>
                      </a:cubicBezTo>
                      <a:cubicBezTo>
                        <a:pt x="15" y="80"/>
                        <a:pt x="15" y="74"/>
                        <a:pt x="15" y="68"/>
                      </a:cubicBezTo>
                      <a:cubicBezTo>
                        <a:pt x="26" y="63"/>
                        <a:pt x="38" y="61"/>
                        <a:pt x="50" y="61"/>
                      </a:cubicBezTo>
                      <a:cubicBezTo>
                        <a:pt x="52" y="62"/>
                        <a:pt x="56" y="64"/>
                        <a:pt x="56" y="66"/>
                      </a:cubicBezTo>
                      <a:close/>
                      <a:moveTo>
                        <a:pt x="68" y="67"/>
                      </a:moveTo>
                      <a:cubicBezTo>
                        <a:pt x="70" y="73"/>
                        <a:pt x="67" y="75"/>
                        <a:pt x="62" y="77"/>
                      </a:cubicBezTo>
                      <a:cubicBezTo>
                        <a:pt x="60" y="78"/>
                        <a:pt x="59" y="80"/>
                        <a:pt x="59" y="81"/>
                      </a:cubicBezTo>
                      <a:cubicBezTo>
                        <a:pt x="67" y="82"/>
                        <a:pt x="74" y="84"/>
                        <a:pt x="82" y="87"/>
                      </a:cubicBezTo>
                      <a:cubicBezTo>
                        <a:pt x="82" y="80"/>
                        <a:pt x="82" y="74"/>
                        <a:pt x="82" y="68"/>
                      </a:cubicBezTo>
                      <a:cubicBezTo>
                        <a:pt x="76" y="66"/>
                        <a:pt x="71" y="64"/>
                        <a:pt x="65" y="63"/>
                      </a:cubicBezTo>
                      <a:cubicBezTo>
                        <a:pt x="66" y="64"/>
                        <a:pt x="67" y="66"/>
                        <a:pt x="68" y="67"/>
                      </a:cubicBezTo>
                      <a:close/>
                      <a:moveTo>
                        <a:pt x="15" y="27"/>
                      </a:moveTo>
                      <a:cubicBezTo>
                        <a:pt x="36" y="19"/>
                        <a:pt x="60" y="19"/>
                        <a:pt x="82" y="27"/>
                      </a:cubicBezTo>
                      <a:cubicBezTo>
                        <a:pt x="82" y="39"/>
                        <a:pt x="82" y="51"/>
                        <a:pt x="82" y="63"/>
                      </a:cubicBezTo>
                      <a:cubicBezTo>
                        <a:pt x="76" y="55"/>
                        <a:pt x="70" y="47"/>
                        <a:pt x="64" y="40"/>
                      </a:cubicBezTo>
                      <a:cubicBezTo>
                        <a:pt x="60" y="43"/>
                        <a:pt x="55" y="47"/>
                        <a:pt x="51" y="51"/>
                      </a:cubicBezTo>
                      <a:cubicBezTo>
                        <a:pt x="46" y="45"/>
                        <a:pt x="41" y="41"/>
                        <a:pt x="36" y="36"/>
                      </a:cubicBezTo>
                      <a:cubicBezTo>
                        <a:pt x="29" y="44"/>
                        <a:pt x="22" y="53"/>
                        <a:pt x="15" y="63"/>
                      </a:cubicBezTo>
                      <a:cubicBezTo>
                        <a:pt x="15" y="51"/>
                        <a:pt x="15" y="39"/>
                        <a:pt x="15" y="27"/>
                      </a:cubicBezTo>
                      <a:close/>
                      <a:moveTo>
                        <a:pt x="65" y="32"/>
                      </a:moveTo>
                      <a:cubicBezTo>
                        <a:pt x="65" y="35"/>
                        <a:pt x="68" y="39"/>
                        <a:pt x="72" y="40"/>
                      </a:cubicBezTo>
                      <a:cubicBezTo>
                        <a:pt x="75" y="41"/>
                        <a:pt x="78" y="39"/>
                        <a:pt x="78" y="35"/>
                      </a:cubicBezTo>
                      <a:cubicBezTo>
                        <a:pt x="78" y="31"/>
                        <a:pt x="75" y="27"/>
                        <a:pt x="72" y="26"/>
                      </a:cubicBezTo>
                      <a:cubicBezTo>
                        <a:pt x="68" y="25"/>
                        <a:pt x="65" y="28"/>
                        <a:pt x="65" y="32"/>
                      </a:cubicBezTo>
                      <a:close/>
                      <a:moveTo>
                        <a:pt x="106" y="95"/>
                      </a:moveTo>
                      <a:cubicBezTo>
                        <a:pt x="106" y="99"/>
                        <a:pt x="106" y="99"/>
                        <a:pt x="106" y="99"/>
                      </a:cubicBezTo>
                      <a:cubicBezTo>
                        <a:pt x="118" y="96"/>
                        <a:pt x="131" y="95"/>
                        <a:pt x="144" y="95"/>
                      </a:cubicBezTo>
                      <a:cubicBezTo>
                        <a:pt x="144" y="91"/>
                        <a:pt x="144" y="91"/>
                        <a:pt x="144" y="91"/>
                      </a:cubicBezTo>
                      <a:cubicBezTo>
                        <a:pt x="131" y="90"/>
                        <a:pt x="118" y="92"/>
                        <a:pt x="106" y="95"/>
                      </a:cubicBezTo>
                      <a:close/>
                      <a:moveTo>
                        <a:pt x="106" y="68"/>
                      </a:moveTo>
                      <a:cubicBezTo>
                        <a:pt x="106" y="72"/>
                        <a:pt x="106" y="72"/>
                        <a:pt x="106" y="72"/>
                      </a:cubicBezTo>
                      <a:cubicBezTo>
                        <a:pt x="126" y="66"/>
                        <a:pt x="150" y="66"/>
                        <a:pt x="170" y="72"/>
                      </a:cubicBezTo>
                      <a:cubicBezTo>
                        <a:pt x="170" y="68"/>
                        <a:pt x="170" y="68"/>
                        <a:pt x="170" y="68"/>
                      </a:cubicBezTo>
                      <a:cubicBezTo>
                        <a:pt x="149" y="62"/>
                        <a:pt x="127" y="62"/>
                        <a:pt x="106" y="68"/>
                      </a:cubicBezTo>
                      <a:close/>
                      <a:moveTo>
                        <a:pt x="126" y="24"/>
                      </a:moveTo>
                      <a:cubicBezTo>
                        <a:pt x="126" y="28"/>
                        <a:pt x="126" y="28"/>
                        <a:pt x="126" y="28"/>
                      </a:cubicBezTo>
                      <a:cubicBezTo>
                        <a:pt x="140" y="26"/>
                        <a:pt x="156" y="27"/>
                        <a:pt x="170" y="31"/>
                      </a:cubicBezTo>
                      <a:cubicBezTo>
                        <a:pt x="170" y="27"/>
                        <a:pt x="170" y="27"/>
                        <a:pt x="170" y="27"/>
                      </a:cubicBezTo>
                      <a:cubicBezTo>
                        <a:pt x="156" y="23"/>
                        <a:pt x="140" y="22"/>
                        <a:pt x="126" y="24"/>
                      </a:cubicBezTo>
                      <a:close/>
                      <a:moveTo>
                        <a:pt x="106" y="41"/>
                      </a:moveTo>
                      <a:cubicBezTo>
                        <a:pt x="106" y="45"/>
                        <a:pt x="106" y="45"/>
                        <a:pt x="106" y="45"/>
                      </a:cubicBezTo>
                      <a:cubicBezTo>
                        <a:pt x="126" y="39"/>
                        <a:pt x="150" y="39"/>
                        <a:pt x="170" y="45"/>
                      </a:cubicBezTo>
                      <a:cubicBezTo>
                        <a:pt x="170" y="40"/>
                        <a:pt x="170" y="40"/>
                        <a:pt x="170" y="40"/>
                      </a:cubicBezTo>
                      <a:cubicBezTo>
                        <a:pt x="149" y="35"/>
                        <a:pt x="127" y="35"/>
                        <a:pt x="106" y="41"/>
                      </a:cubicBezTo>
                      <a:close/>
                      <a:moveTo>
                        <a:pt x="106" y="81"/>
                      </a:moveTo>
                      <a:cubicBezTo>
                        <a:pt x="106" y="86"/>
                        <a:pt x="106" y="86"/>
                        <a:pt x="106" y="86"/>
                      </a:cubicBezTo>
                      <a:cubicBezTo>
                        <a:pt x="126" y="80"/>
                        <a:pt x="150" y="80"/>
                        <a:pt x="170" y="86"/>
                      </a:cubicBezTo>
                      <a:cubicBezTo>
                        <a:pt x="170" y="81"/>
                        <a:pt x="170" y="81"/>
                        <a:pt x="170" y="81"/>
                      </a:cubicBezTo>
                      <a:cubicBezTo>
                        <a:pt x="149" y="76"/>
                        <a:pt x="127" y="76"/>
                        <a:pt x="106" y="81"/>
                      </a:cubicBezTo>
                      <a:close/>
                      <a:moveTo>
                        <a:pt x="106" y="54"/>
                      </a:moveTo>
                      <a:cubicBezTo>
                        <a:pt x="106" y="59"/>
                        <a:pt x="106" y="59"/>
                        <a:pt x="106" y="59"/>
                      </a:cubicBezTo>
                      <a:cubicBezTo>
                        <a:pt x="126" y="53"/>
                        <a:pt x="150" y="53"/>
                        <a:pt x="170" y="59"/>
                      </a:cubicBezTo>
                      <a:cubicBezTo>
                        <a:pt x="170" y="54"/>
                        <a:pt x="170" y="54"/>
                        <a:pt x="170" y="54"/>
                      </a:cubicBezTo>
                      <a:cubicBezTo>
                        <a:pt x="149" y="48"/>
                        <a:pt x="127" y="49"/>
                        <a:pt x="106" y="54"/>
                      </a:cubicBezTo>
                      <a:close/>
                      <a:moveTo>
                        <a:pt x="186" y="9"/>
                      </a:moveTo>
                      <a:cubicBezTo>
                        <a:pt x="186" y="126"/>
                        <a:pt x="186" y="126"/>
                        <a:pt x="186" y="126"/>
                      </a:cubicBezTo>
                      <a:cubicBezTo>
                        <a:pt x="186" y="134"/>
                        <a:pt x="186" y="134"/>
                        <a:pt x="186" y="134"/>
                      </a:cubicBezTo>
                      <a:cubicBezTo>
                        <a:pt x="184" y="136"/>
                        <a:pt x="182" y="136"/>
                        <a:pt x="180" y="135"/>
                      </a:cubicBezTo>
                      <a:cubicBezTo>
                        <a:pt x="168" y="131"/>
                        <a:pt x="155" y="128"/>
                        <a:pt x="142" y="128"/>
                      </a:cubicBezTo>
                      <a:cubicBezTo>
                        <a:pt x="126" y="128"/>
                        <a:pt x="110" y="132"/>
                        <a:pt x="96" y="139"/>
                      </a:cubicBezTo>
                      <a:cubicBezTo>
                        <a:pt x="95" y="140"/>
                        <a:pt x="94" y="140"/>
                        <a:pt x="93" y="140"/>
                      </a:cubicBezTo>
                      <a:cubicBezTo>
                        <a:pt x="92" y="140"/>
                        <a:pt x="91" y="140"/>
                        <a:pt x="91" y="139"/>
                      </a:cubicBezTo>
                      <a:cubicBezTo>
                        <a:pt x="76" y="132"/>
                        <a:pt x="60" y="128"/>
                        <a:pt x="44" y="128"/>
                      </a:cubicBezTo>
                      <a:cubicBezTo>
                        <a:pt x="31" y="128"/>
                        <a:pt x="18" y="131"/>
                        <a:pt x="6" y="135"/>
                      </a:cubicBezTo>
                      <a:cubicBezTo>
                        <a:pt x="4" y="136"/>
                        <a:pt x="2" y="136"/>
                        <a:pt x="0" y="134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16" y="3"/>
                        <a:pt x="30" y="0"/>
                        <a:pt x="44" y="0"/>
                      </a:cubicBezTo>
                      <a:cubicBezTo>
                        <a:pt x="61" y="0"/>
                        <a:pt x="78" y="4"/>
                        <a:pt x="93" y="11"/>
                      </a:cubicBezTo>
                      <a:cubicBezTo>
                        <a:pt x="108" y="4"/>
                        <a:pt x="125" y="0"/>
                        <a:pt x="142" y="0"/>
                      </a:cubicBezTo>
                      <a:cubicBezTo>
                        <a:pt x="157" y="0"/>
                        <a:pt x="170" y="3"/>
                        <a:pt x="183" y="8"/>
                      </a:cubicBezTo>
                      <a:lnTo>
                        <a:pt x="186" y="9"/>
                      </a:lnTo>
                      <a:close/>
                      <a:moveTo>
                        <a:pt x="89" y="18"/>
                      </a:moveTo>
                      <a:cubicBezTo>
                        <a:pt x="75" y="11"/>
                        <a:pt x="60" y="8"/>
                        <a:pt x="44" y="8"/>
                      </a:cubicBezTo>
                      <a:cubicBezTo>
                        <a:pt x="31" y="8"/>
                        <a:pt x="19" y="10"/>
                        <a:pt x="8" y="14"/>
                      </a:cubicBezTo>
                      <a:cubicBezTo>
                        <a:pt x="8" y="118"/>
                        <a:pt x="8" y="118"/>
                        <a:pt x="8" y="118"/>
                      </a:cubicBezTo>
                      <a:cubicBezTo>
                        <a:pt x="19" y="114"/>
                        <a:pt x="31" y="112"/>
                        <a:pt x="44" y="112"/>
                      </a:cubicBezTo>
                      <a:cubicBezTo>
                        <a:pt x="60" y="112"/>
                        <a:pt x="75" y="115"/>
                        <a:pt x="89" y="121"/>
                      </a:cubicBezTo>
                      <a:lnTo>
                        <a:pt x="89" y="18"/>
                      </a:lnTo>
                      <a:close/>
                      <a:moveTo>
                        <a:pt x="178" y="14"/>
                      </a:moveTo>
                      <a:cubicBezTo>
                        <a:pt x="167" y="10"/>
                        <a:pt x="155" y="8"/>
                        <a:pt x="142" y="8"/>
                      </a:cubicBezTo>
                      <a:cubicBezTo>
                        <a:pt x="126" y="8"/>
                        <a:pt x="111" y="11"/>
                        <a:pt x="97" y="18"/>
                      </a:cubicBezTo>
                      <a:cubicBezTo>
                        <a:pt x="97" y="121"/>
                        <a:pt x="97" y="121"/>
                        <a:pt x="97" y="121"/>
                      </a:cubicBezTo>
                      <a:cubicBezTo>
                        <a:pt x="111" y="115"/>
                        <a:pt x="127" y="112"/>
                        <a:pt x="142" y="112"/>
                      </a:cubicBezTo>
                      <a:cubicBezTo>
                        <a:pt x="155" y="112"/>
                        <a:pt x="167" y="114"/>
                        <a:pt x="178" y="118"/>
                      </a:cubicBezTo>
                      <a:lnTo>
                        <a:pt x="178" y="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spcFirstLastPara="1" wrap="square" lIns="182827" tIns="91401" rIns="182827" bIns="91401" anchor="t" anchorCtr="0">
                  <a:noAutofit/>
                </a:bodyPr>
                <a:lstStyle/>
                <a:p>
                  <a:endParaRPr sz="1799" dirty="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02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Excess &amp; Deficiency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7540D-45AC-4759-9263-466269F95700}"/>
              </a:ext>
            </a:extLst>
          </p:cNvPr>
          <p:cNvSpPr txBox="1"/>
          <p:nvPr/>
        </p:nvSpPr>
        <p:spPr>
          <a:xfrm>
            <a:off x="1560479" y="2207536"/>
            <a:ext cx="910752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FY23 Certified E&amp;D is $ 792,101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2.27% of FY24 total budget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$617,000 used to offset operating budget.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77.89% of E&amp;D Balance.</a:t>
            </a:r>
          </a:p>
        </p:txBody>
      </p:sp>
    </p:spTree>
    <p:extLst>
      <p:ext uri="{BB962C8B-B14F-4D97-AF65-F5344CB8AC3E}">
        <p14:creationId xmlns:p14="http://schemas.microsoft.com/office/powerpoint/2010/main" val="3307047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78189" y="1086551"/>
            <a:ext cx="4065084" cy="7008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FY25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0BDE49E-245D-4430-BA0A-E79397362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768" y="3429000"/>
            <a:ext cx="669762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Tahoma" panose="020B0604030504040204" pitchFamily="34" charset="0"/>
              </a:rPr>
              <a:t>Assessments</a:t>
            </a:r>
          </a:p>
        </p:txBody>
      </p:sp>
    </p:spTree>
    <p:extLst>
      <p:ext uri="{BB962C8B-B14F-4D97-AF65-F5344CB8AC3E}">
        <p14:creationId xmlns:p14="http://schemas.microsoft.com/office/powerpoint/2010/main" val="1917666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Assessments to Member Towns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885428E-06B4-472B-82F5-CFA2A43C868F}"/>
              </a:ext>
            </a:extLst>
          </p:cNvPr>
          <p:cNvSpPr txBox="1">
            <a:spLocks noChangeArrowheads="1"/>
          </p:cNvSpPr>
          <p:nvPr/>
        </p:nvSpPr>
        <p:spPr>
          <a:xfrm>
            <a:off x="1638300" y="2073274"/>
            <a:ext cx="8229600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u="sng" dirty="0">
                <a:latin typeface="Tahoma" panose="020B0604030504040204" pitchFamily="34" charset="0"/>
              </a:rPr>
              <a:t>Three Considerations:</a:t>
            </a:r>
          </a:p>
          <a:p>
            <a:pPr>
              <a:buFontTx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ahoma" panose="020B0604030504040204" pitchFamily="34" charset="0"/>
              </a:rPr>
              <a:t>  Population Allocation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>
              <a:latin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ahoma" panose="020B0604030504040204" pitchFamily="34" charset="0"/>
              </a:rPr>
              <a:t>  Minimum Local Contribution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>
              <a:latin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ahoma" panose="020B0604030504040204" pitchFamily="34" charset="0"/>
              </a:rPr>
              <a:t>  Net Assessment</a:t>
            </a:r>
          </a:p>
        </p:txBody>
      </p:sp>
    </p:spTree>
    <p:extLst>
      <p:ext uri="{BB962C8B-B14F-4D97-AF65-F5344CB8AC3E}">
        <p14:creationId xmlns:p14="http://schemas.microsoft.com/office/powerpoint/2010/main" val="8871262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Assessments to Member Towns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58B612-B278-470B-8EC2-59A7AE2BFE4E}"/>
              </a:ext>
            </a:extLst>
          </p:cNvPr>
          <p:cNvSpPr txBox="1">
            <a:spLocks noChangeArrowheads="1"/>
          </p:cNvSpPr>
          <p:nvPr/>
        </p:nvSpPr>
        <p:spPr>
          <a:xfrm>
            <a:off x="1158947" y="1777410"/>
            <a:ext cx="10090299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110000"/>
              </a:lnSpc>
              <a:buFontTx/>
              <a:buNone/>
            </a:pPr>
            <a:r>
              <a:rPr lang="en-US" altLang="en-US" sz="3200" u="sng" dirty="0">
                <a:latin typeface="Tahoma" panose="020B0604030504040204" pitchFamily="34" charset="0"/>
              </a:rPr>
              <a:t>Population Allocation</a:t>
            </a: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lnSpc>
                <a:spcPct val="110000"/>
              </a:lnSpc>
              <a:buFontTx/>
              <a:buNone/>
            </a:pPr>
            <a:r>
              <a:rPr lang="en-US" altLang="en-US" dirty="0">
                <a:latin typeface="Tahoma" panose="020B0604030504040204" pitchFamily="34" charset="0"/>
              </a:rPr>
              <a:t>				   FY 24		  	  FY 25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dirty="0">
                <a:latin typeface="Tahoma" panose="020B0604030504040204" pitchFamily="34" charset="0"/>
              </a:rPr>
              <a:t>Great Barrington		 74.4804%			74.2045%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4227513" algn="l"/>
                <a:tab pos="7777163" algn="l"/>
              </a:tabLst>
            </a:pPr>
            <a:r>
              <a:rPr lang="en-US" altLang="en-US" dirty="0">
                <a:latin typeface="Tahoma" panose="020B0604030504040204" pitchFamily="34" charset="0"/>
              </a:rPr>
              <a:t>	</a:t>
            </a:r>
            <a:r>
              <a:rPr lang="en-US" altLang="en-US" sz="1800" i="1" dirty="0">
                <a:latin typeface="Tahoma" panose="020B0604030504040204" pitchFamily="34" charset="0"/>
              </a:rPr>
              <a:t>645	653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  <a:tabLst>
                <a:tab pos="3775075" algn="l"/>
                <a:tab pos="7315200" algn="l"/>
              </a:tabLst>
            </a:pPr>
            <a:r>
              <a:rPr lang="en-US" altLang="en-US" dirty="0">
                <a:latin typeface="Tahoma" panose="020B0604030504040204" pitchFamily="34" charset="0"/>
              </a:rPr>
              <a:t>Stockbridge	13.1640%	12.9545%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4283075" algn="l"/>
                <a:tab pos="7777163" algn="l"/>
              </a:tabLst>
            </a:pPr>
            <a:r>
              <a:rPr lang="en-US" altLang="en-US" sz="1800" i="1" dirty="0">
                <a:latin typeface="Tahoma" panose="020B0604030504040204" pitchFamily="34" charset="0"/>
              </a:rPr>
              <a:t>	114	114</a:t>
            </a:r>
          </a:p>
          <a:p>
            <a:pPr marL="457200" lvl="1" indent="0">
              <a:lnSpc>
                <a:spcPct val="110000"/>
              </a:lnSpc>
              <a:buFontTx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  <a:tabLst>
                <a:tab pos="3775075" algn="l"/>
                <a:tab pos="7315200" algn="l"/>
              </a:tabLst>
            </a:pPr>
            <a:r>
              <a:rPr lang="en-US" altLang="en-US" dirty="0">
                <a:latin typeface="Tahoma" panose="020B0604030504040204" pitchFamily="34" charset="0"/>
              </a:rPr>
              <a:t>West Stockbridge	12.3557%	12.8409%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4227513" algn="l"/>
                <a:tab pos="7831138" algn="l"/>
              </a:tabLst>
            </a:pPr>
            <a:r>
              <a:rPr lang="en-US" altLang="en-US" sz="1800" i="1" dirty="0">
                <a:latin typeface="Tahoma" panose="020B0604030504040204" pitchFamily="34" charset="0"/>
              </a:rPr>
              <a:t>	107	113</a:t>
            </a:r>
          </a:p>
        </p:txBody>
      </p:sp>
    </p:spTree>
    <p:extLst>
      <p:ext uri="{BB962C8B-B14F-4D97-AF65-F5344CB8AC3E}">
        <p14:creationId xmlns:p14="http://schemas.microsoft.com/office/powerpoint/2010/main" val="2793017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Assessments to Member Towns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3D4B19-A1B7-4548-AFC3-A28C1984FB8F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905000"/>
            <a:ext cx="8229600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Tx/>
              <a:buNone/>
            </a:pPr>
            <a:r>
              <a:rPr lang="en-US" altLang="en-US" sz="3200" u="sng" dirty="0">
                <a:latin typeface="Tahoma" panose="020B0604030504040204" pitchFamily="34" charset="0"/>
              </a:rPr>
              <a:t>Minimum Local Contribution</a:t>
            </a:r>
          </a:p>
          <a:p>
            <a:pPr marL="457200" lvl="1" indent="0" algn="ctr">
              <a:buFontTx/>
              <a:buNone/>
            </a:pPr>
            <a:endParaRPr lang="en-US" altLang="en-US" sz="3200" u="sng" dirty="0">
              <a:latin typeface="Tahoma" panose="020B0604030504040204" pitchFamily="34" charset="0"/>
            </a:endParaRPr>
          </a:p>
          <a:p>
            <a:pPr marL="457200" lvl="1" indent="0">
              <a:buFontTx/>
              <a:buAutoNum type="arabicPeriod"/>
            </a:pPr>
            <a:r>
              <a:rPr lang="en-US" altLang="en-US" sz="2400" dirty="0"/>
              <a:t>“ . .. shall annually appropriate [an] amount equal to not less than the sum of the minimum required local contribution . . .”</a:t>
            </a:r>
          </a:p>
          <a:p>
            <a:pPr marL="457200" lvl="1" indent="0">
              <a:buFontTx/>
              <a:buAutoNum type="arabicPeriod"/>
            </a:pPr>
            <a:endParaRPr lang="en-US" altLang="en-US" sz="2400" dirty="0"/>
          </a:p>
          <a:p>
            <a:pPr marL="457200" lvl="1" indent="0">
              <a:buFontTx/>
              <a:buAutoNum type="arabicPeriod"/>
            </a:pPr>
            <a:r>
              <a:rPr lang="en-US" altLang="en-US" sz="2400" dirty="0"/>
              <a:t>“The district may choose to spend additional amounts; . . . charged to members according to the district’s required agreement.”</a:t>
            </a:r>
          </a:p>
          <a:p>
            <a:pPr marL="457200" lvl="1" indent="0">
              <a:buFontTx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buFontTx/>
              <a:buNone/>
            </a:pPr>
            <a:r>
              <a:rPr lang="en-US" altLang="en-US" sz="1600" dirty="0">
                <a:latin typeface="Tahoma" panose="020B0604030504040204" pitchFamily="34" charset="0"/>
              </a:rPr>
              <a:t>MGL Ch. 70, § 6</a:t>
            </a:r>
          </a:p>
          <a:p>
            <a:pPr marL="457200" lvl="1" indent="0">
              <a:buFontTx/>
              <a:buNone/>
            </a:pPr>
            <a:endParaRPr lang="en-US" alt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700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Assessments to Member Towns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5293AB-DE04-497F-86C4-1A768AF6FB0F}"/>
              </a:ext>
            </a:extLst>
          </p:cNvPr>
          <p:cNvSpPr txBox="1">
            <a:spLocks noChangeArrowheads="1"/>
          </p:cNvSpPr>
          <p:nvPr/>
        </p:nvSpPr>
        <p:spPr>
          <a:xfrm>
            <a:off x="1158947" y="1777410"/>
            <a:ext cx="10090299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110000"/>
              </a:lnSpc>
              <a:buFontTx/>
              <a:buNone/>
            </a:pPr>
            <a:r>
              <a:rPr lang="en-US" altLang="en-US" sz="3200" u="sng" dirty="0">
                <a:latin typeface="Tahoma" panose="020B0604030504040204" pitchFamily="34" charset="0"/>
              </a:rPr>
              <a:t>Minimum Local Contribution*</a:t>
            </a: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en-US" dirty="0">
                <a:latin typeface="Tahoma" panose="020B0604030504040204" pitchFamily="34" charset="0"/>
              </a:rPr>
              <a:t>				     FY 24		  	    FY 25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dirty="0">
                <a:latin typeface="Tahoma" panose="020B0604030504040204" pitchFamily="34" charset="0"/>
              </a:rPr>
              <a:t>Great Barrington		 $8,090,456			 $8,593,682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ahoma" panose="020B0604030504040204" pitchFamily="34" charset="0"/>
              </a:rPr>
              <a:t>	</a:t>
            </a:r>
            <a:r>
              <a:rPr lang="en-US" altLang="en-US" sz="1800" i="1" dirty="0">
                <a:latin typeface="Tahoma" panose="020B0604030504040204" pitchFamily="34" charset="0"/>
              </a:rPr>
              <a:t>	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  <a:tabLst>
                <a:tab pos="3775075" algn="l"/>
                <a:tab pos="7315200" algn="l"/>
              </a:tabLst>
            </a:pPr>
            <a:r>
              <a:rPr lang="en-US" altLang="en-US" dirty="0">
                <a:latin typeface="Tahoma" panose="020B0604030504040204" pitchFamily="34" charset="0"/>
              </a:rPr>
              <a:t>Stockbridge	$1,569,211	 $1,693,659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4283075" algn="l"/>
                <a:tab pos="7777163" algn="l"/>
              </a:tabLst>
            </a:pPr>
            <a:r>
              <a:rPr lang="en-US" altLang="en-US" sz="1800" i="1" dirty="0">
                <a:latin typeface="Tahoma" panose="020B0604030504040204" pitchFamily="34" charset="0"/>
              </a:rPr>
              <a:t>		</a:t>
            </a:r>
          </a:p>
          <a:p>
            <a:pPr marL="457200" lvl="1" indent="0">
              <a:lnSpc>
                <a:spcPct val="110000"/>
              </a:lnSpc>
              <a:buFontTx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  <a:tabLst>
                <a:tab pos="3775075" algn="l"/>
                <a:tab pos="7315200" algn="l"/>
              </a:tabLst>
            </a:pPr>
            <a:r>
              <a:rPr lang="en-US" altLang="en-US" dirty="0">
                <a:latin typeface="Tahoma" panose="020B0604030504040204" pitchFamily="34" charset="0"/>
              </a:rPr>
              <a:t>West Stockbridge	$1,360,800	 $1,499,728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3775075" algn="l"/>
                <a:tab pos="7315200" algn="l"/>
              </a:tabLst>
            </a:pP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3775075" algn="l"/>
                <a:tab pos="7315200" algn="l"/>
              </a:tabLst>
            </a:pP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3775075" algn="l"/>
                <a:tab pos="7315200" algn="l"/>
              </a:tabLst>
            </a:pPr>
            <a:r>
              <a:rPr lang="en-US" altLang="en-US" sz="1800" dirty="0">
                <a:latin typeface="Tahoma" panose="020B0604030504040204" pitchFamily="34" charset="0"/>
              </a:rPr>
              <a:t>*from Governor’s budgets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4227513" algn="l"/>
                <a:tab pos="7831138" algn="l"/>
              </a:tabLst>
            </a:pPr>
            <a:r>
              <a:rPr lang="en-US" altLang="en-US" sz="1800" i="1" dirty="0">
                <a:latin typeface="Tahoma" panose="020B060403050404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593513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Assessments to Member Towns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5293AB-DE04-497F-86C4-1A768AF6FB0F}"/>
              </a:ext>
            </a:extLst>
          </p:cNvPr>
          <p:cNvSpPr txBox="1">
            <a:spLocks noChangeArrowheads="1"/>
          </p:cNvSpPr>
          <p:nvPr/>
        </p:nvSpPr>
        <p:spPr>
          <a:xfrm>
            <a:off x="1158947" y="1777410"/>
            <a:ext cx="10090299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lnSpc>
                <a:spcPct val="110000"/>
              </a:lnSpc>
              <a:buFontTx/>
              <a:buNone/>
            </a:pPr>
            <a:r>
              <a:rPr lang="en-US" altLang="en-US" sz="3200" u="sng" dirty="0">
                <a:latin typeface="Tahoma" panose="020B0604030504040204" pitchFamily="34" charset="0"/>
              </a:rPr>
              <a:t>Net Assessments</a:t>
            </a: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lnSpc>
                <a:spcPct val="110000"/>
              </a:lnSpc>
              <a:buFontTx/>
              <a:buNone/>
            </a:pPr>
            <a:r>
              <a:rPr lang="en-US" altLang="en-US" dirty="0">
                <a:latin typeface="Tahoma" panose="020B0604030504040204" pitchFamily="34" charset="0"/>
              </a:rPr>
              <a:t>				     FY 24		  	    FY 25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dirty="0">
                <a:latin typeface="Tahoma" panose="020B0604030504040204" pitchFamily="34" charset="0"/>
              </a:rPr>
              <a:t>Great Barrington		 $20,333,733			 $21,040,872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ahoma" panose="020B0604030504040204" pitchFamily="34" charset="0"/>
              </a:rPr>
              <a:t>	</a:t>
            </a:r>
            <a:r>
              <a:rPr lang="en-US" altLang="en-US" sz="1800" i="1" dirty="0">
                <a:latin typeface="Tahoma" panose="020B0604030504040204" pitchFamily="34" charset="0"/>
              </a:rPr>
              <a:t>	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  <a:tabLst>
                <a:tab pos="3775075" algn="l"/>
                <a:tab pos="7315200" algn="l"/>
              </a:tabLst>
            </a:pPr>
            <a:r>
              <a:rPr lang="en-US" altLang="en-US" dirty="0">
                <a:latin typeface="Tahoma" panose="020B0604030504040204" pitchFamily="34" charset="0"/>
              </a:rPr>
              <a:t>Stockbridge	$3,733,143	 $  3,866,686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tabLst>
                <a:tab pos="4283075" algn="l"/>
                <a:tab pos="7777163" algn="l"/>
              </a:tabLst>
            </a:pPr>
            <a:r>
              <a:rPr lang="en-US" altLang="en-US" sz="1800" i="1" dirty="0">
                <a:latin typeface="Tahoma" panose="020B0604030504040204" pitchFamily="34" charset="0"/>
              </a:rPr>
              <a:t>		</a:t>
            </a:r>
          </a:p>
          <a:p>
            <a:pPr marL="457200" lvl="1" indent="0">
              <a:lnSpc>
                <a:spcPct val="110000"/>
              </a:lnSpc>
              <a:buFontTx/>
              <a:buNone/>
            </a:pPr>
            <a:endParaRPr lang="en-US" altLang="en-US" dirty="0">
              <a:latin typeface="Tahom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  <a:tabLst>
                <a:tab pos="3775075" algn="l"/>
                <a:tab pos="7315200" algn="l"/>
              </a:tabLst>
            </a:pPr>
            <a:r>
              <a:rPr lang="en-US" altLang="en-US" dirty="0">
                <a:latin typeface="Tahoma" panose="020B0604030504040204" pitchFamily="34" charset="0"/>
              </a:rPr>
              <a:t>West Stockbridge	$3,391,845	 $  3,653,683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3775075" algn="l"/>
                <a:tab pos="7315200" algn="l"/>
              </a:tabLst>
            </a:pPr>
            <a:r>
              <a:rPr lang="en-US" altLang="en-US" sz="1800" i="1" dirty="0">
                <a:latin typeface="Tahoma" panose="020B060403050404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31222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AE362D4-DC8F-4CA3-AA3D-6497013C5837}"/>
              </a:ext>
            </a:extLst>
          </p:cNvPr>
          <p:cNvSpPr txBox="1"/>
          <p:nvPr/>
        </p:nvSpPr>
        <p:spPr>
          <a:xfrm>
            <a:off x="4264181" y="3173357"/>
            <a:ext cx="75905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FY25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Proposed Budget</a:t>
            </a:r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Assessments to Member Towns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68DE59-13B6-4E28-BAB5-AE4D579D176C}"/>
              </a:ext>
            </a:extLst>
          </p:cNvPr>
          <p:cNvSpPr txBox="1">
            <a:spLocks noChangeArrowheads="1"/>
          </p:cNvSpPr>
          <p:nvPr/>
        </p:nvSpPr>
        <p:spPr>
          <a:xfrm>
            <a:off x="1296988" y="1742038"/>
            <a:ext cx="10895012" cy="44196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800" u="sng" dirty="0">
                <a:latin typeface="Tahoma" panose="020B0604030504040204" pitchFamily="34" charset="0"/>
              </a:rPr>
              <a:t>Change:</a:t>
            </a:r>
          </a:p>
          <a:p>
            <a:pPr>
              <a:buFontTx/>
              <a:buNone/>
            </a:pPr>
            <a:r>
              <a:rPr lang="en-US" altLang="en-US" sz="2800" u="sng" dirty="0">
                <a:latin typeface="Tahoma" panose="020B0604030504040204" pitchFamily="34" charset="0"/>
              </a:rPr>
              <a:t>Total Assessment	  	4.02%		$ 1,102,519</a:t>
            </a:r>
          </a:p>
          <a:p>
            <a:pPr>
              <a:buFontTx/>
              <a:buNone/>
            </a:pPr>
            <a:endParaRPr lang="en-US" altLang="en-US" sz="2800" u="sng" dirty="0">
              <a:latin typeface="Tahoma" panose="020B0604030504040204" pitchFamily="34" charset="0"/>
            </a:endParaRPr>
          </a:p>
          <a:p>
            <a:pPr>
              <a:buFontTx/>
              <a:buNone/>
            </a:pPr>
            <a:r>
              <a:rPr lang="en-US" altLang="en-US" sz="2800" u="sng" dirty="0">
                <a:latin typeface="Tahoma" panose="020B0604030504040204" pitchFamily="34" charset="0"/>
              </a:rPr>
              <a:t>Change:</a:t>
            </a:r>
          </a:p>
          <a:p>
            <a:r>
              <a:rPr lang="en-US" altLang="en-US" sz="2800" dirty="0">
                <a:latin typeface="Tahoma" panose="020B0604030504040204" pitchFamily="34" charset="0"/>
              </a:rPr>
              <a:t>Great Barrington	 	  3.48%	 $ 707,138</a:t>
            </a:r>
          </a:p>
          <a:p>
            <a:r>
              <a:rPr lang="en-US" altLang="en-US" sz="2800" dirty="0">
                <a:latin typeface="Tahoma" panose="020B0604030504040204" pitchFamily="34" charset="0"/>
              </a:rPr>
              <a:t>Stockbridge		 	  3.58% 	 $ 133,543</a:t>
            </a:r>
          </a:p>
          <a:p>
            <a:r>
              <a:rPr lang="en-US" altLang="en-US" sz="2800" dirty="0">
                <a:latin typeface="Tahoma" panose="020B0604030504040204" pitchFamily="34" charset="0"/>
              </a:rPr>
              <a:t>W. Stockbridge		  7.72%	 $ 261,838</a:t>
            </a:r>
          </a:p>
        </p:txBody>
      </p:sp>
    </p:spTree>
    <p:extLst>
      <p:ext uri="{BB962C8B-B14F-4D97-AF65-F5344CB8AC3E}">
        <p14:creationId xmlns:p14="http://schemas.microsoft.com/office/powerpoint/2010/main" val="774008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56C34E5-ABB8-4C06-ACB2-62820A26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3640" y="853903"/>
            <a:ext cx="4018235" cy="1091949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26628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200" dirty="0"/>
              <a:t>BUDGET CHANGES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CB50713-7928-4531-8CD8-93F9A8742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6440567" y="2009112"/>
            <a:ext cx="3049613" cy="920683"/>
          </a:xfrm>
        </p:spPr>
        <p:txBody>
          <a:bodyPr/>
          <a:lstStyle/>
          <a:p>
            <a:r>
              <a:rPr lang="en-US" dirty="0"/>
              <a:t>FY 25</a:t>
            </a:r>
          </a:p>
        </p:txBody>
      </p:sp>
    </p:spTree>
    <p:extLst>
      <p:ext uri="{BB962C8B-B14F-4D97-AF65-F5344CB8AC3E}">
        <p14:creationId xmlns:p14="http://schemas.microsoft.com/office/powerpoint/2010/main" val="2361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PERSONNEL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81D9E-652B-4CD5-BA7C-7E9415FE2B37}"/>
              </a:ext>
            </a:extLst>
          </p:cNvPr>
          <p:cNvSpPr txBox="1"/>
          <p:nvPr/>
        </p:nvSpPr>
        <p:spPr>
          <a:xfrm>
            <a:off x="1638300" y="2225644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/>
              <a:t> ELEMENTARY SCHOOL</a:t>
            </a:r>
          </a:p>
          <a:p>
            <a:pPr marL="342900" indent="-342900">
              <a:buFont typeface="+mj-lt"/>
              <a:buAutoNum type="alphaUcPeriod"/>
            </a:pP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Reallocate existing resources to meet changing enrollment, as needed.</a:t>
            </a:r>
          </a:p>
          <a:p>
            <a:pPr lvl="1"/>
            <a:r>
              <a:rPr lang="en-US" sz="28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Reduce Kindergarten to three sections.</a:t>
            </a:r>
          </a:p>
          <a:p>
            <a:pPr lvl="1"/>
            <a:r>
              <a:rPr lang="en-US" sz="28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In-depth Professional Development in Math.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186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PERSONNEL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81D9E-652B-4CD5-BA7C-7E9415FE2B37}"/>
              </a:ext>
            </a:extLst>
          </p:cNvPr>
          <p:cNvSpPr txBox="1"/>
          <p:nvPr/>
        </p:nvSpPr>
        <p:spPr>
          <a:xfrm>
            <a:off x="1638300" y="2225644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/>
              <a:t> MIDDLE SCHOOL</a:t>
            </a:r>
          </a:p>
          <a:p>
            <a:pPr lvl="1"/>
            <a:r>
              <a:rPr lang="en-US" sz="28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Continued four core teams and specials.</a:t>
            </a:r>
          </a:p>
          <a:p>
            <a:pPr lvl="1"/>
            <a:r>
              <a:rPr lang="en-US" sz="28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Continued professional development for SEL.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Potential reallocation of 1.0 FTE to ES.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462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PERSONNEL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81D9E-652B-4CD5-BA7C-7E9415FE2B37}"/>
              </a:ext>
            </a:extLst>
          </p:cNvPr>
          <p:cNvSpPr txBox="1"/>
          <p:nvPr/>
        </p:nvSpPr>
        <p:spPr>
          <a:xfrm>
            <a:off x="1638300" y="1818239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/>
              <a:t> HIGH SCHOOL</a:t>
            </a:r>
          </a:p>
          <a:p>
            <a:pPr marL="342900" indent="-342900">
              <a:buFont typeface="+mj-lt"/>
              <a:buAutoNum type="alphaUcPeriod"/>
            </a:pP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Continued review and planning for additional CVTE programming and staffing.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Reduce math staffing by .5 FTE.</a:t>
            </a:r>
          </a:p>
          <a:p>
            <a:pPr lvl="1"/>
            <a:r>
              <a:rPr lang="en-US" sz="28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Reduce Social Studies by 1.0 FTE.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Additional 1.0 FTE reduction.</a:t>
            </a:r>
          </a:p>
        </p:txBody>
      </p:sp>
    </p:spTree>
    <p:extLst>
      <p:ext uri="{BB962C8B-B14F-4D97-AF65-F5344CB8AC3E}">
        <p14:creationId xmlns:p14="http://schemas.microsoft.com/office/powerpoint/2010/main" val="275966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9063E96-EB5A-4659-B441-FED47F8F247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9829800" cy="108267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PERSONNEL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81D9E-652B-4CD5-BA7C-7E9415FE2B37}"/>
              </a:ext>
            </a:extLst>
          </p:cNvPr>
          <p:cNvSpPr txBox="1"/>
          <p:nvPr/>
        </p:nvSpPr>
        <p:spPr>
          <a:xfrm>
            <a:off x="1638300" y="144780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/>
              <a:t> DISTRICTWIDE</a:t>
            </a:r>
          </a:p>
          <a:p>
            <a:pPr marL="342900" indent="-342900">
              <a:buFont typeface="+mj-lt"/>
              <a:buAutoNum type="alphaUcPeriod"/>
            </a:pP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Potential elimination of DEIB position.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Potential reallocation of responsibilities to consultants.</a:t>
            </a:r>
          </a:p>
          <a:p>
            <a:pPr lvl="1"/>
            <a:r>
              <a:rPr lang="en-US" sz="2800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Based on School Committee feedback – position elimination and/or reallocation later withdrawn.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Recommended to be funded through grants.</a:t>
            </a:r>
          </a:p>
        </p:txBody>
      </p:sp>
    </p:spTree>
    <p:extLst>
      <p:ext uri="{BB962C8B-B14F-4D97-AF65-F5344CB8AC3E}">
        <p14:creationId xmlns:p14="http://schemas.microsoft.com/office/powerpoint/2010/main" val="4163493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purl.org/dc/dcmitype/"/>
    <ds:schemaRef ds:uri="71af3243-3dd4-4a8d-8c0d-dd76da1f02a5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1341</Words>
  <Application>Microsoft Office PowerPoint</Application>
  <PresentationFormat>Widescreen</PresentationFormat>
  <Paragraphs>276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Calibri</vt:lpstr>
      <vt:lpstr>Comic Sans MS</vt:lpstr>
      <vt:lpstr>Franklin Gothic Book</vt:lpstr>
      <vt:lpstr>Open Sans</vt:lpstr>
      <vt:lpstr>Poppins</vt:lpstr>
      <vt:lpstr>Tahoma</vt:lpstr>
      <vt:lpstr>Times New Roman</vt:lpstr>
      <vt:lpstr>Wingdings</vt:lpstr>
      <vt:lpstr>Office Theme</vt:lpstr>
      <vt:lpstr>FY25 PROPOSED DRAFT BUDGET</vt:lpstr>
      <vt:lpstr>PowerPoint Presentation</vt:lpstr>
      <vt:lpstr>PowerPoint Presentation</vt:lpstr>
      <vt:lpstr>PowerPoint Presentation</vt:lpstr>
      <vt:lpstr>FY 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OPERATING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CAPITAL BUDGET</vt:lpstr>
      <vt:lpstr>PowerPoint Presentation</vt:lpstr>
      <vt:lpstr>PowerPoint Presentation</vt:lpstr>
      <vt:lpstr>FY25</vt:lpstr>
      <vt:lpstr>PowerPoint Presentation</vt:lpstr>
      <vt:lpstr>PowerPoint Presentation</vt:lpstr>
      <vt:lpstr>FY25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/>
  <cp:lastModifiedBy/>
  <cp:revision>2</cp:revision>
  <dcterms:created xsi:type="dcterms:W3CDTF">2022-12-07T16:30:47Z</dcterms:created>
  <dcterms:modified xsi:type="dcterms:W3CDTF">2024-02-12T20:06:58Z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