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64" r:id="rId5"/>
    <p:sldId id="276" r:id="rId6"/>
    <p:sldId id="278" r:id="rId7"/>
    <p:sldId id="352" r:id="rId8"/>
    <p:sldId id="266" r:id="rId9"/>
    <p:sldId id="330" r:id="rId10"/>
    <p:sldId id="269" r:id="rId11"/>
    <p:sldId id="346" r:id="rId12"/>
    <p:sldId id="337" r:id="rId13"/>
    <p:sldId id="343" r:id="rId14"/>
    <p:sldId id="345" r:id="rId15"/>
    <p:sldId id="342" r:id="rId16"/>
    <p:sldId id="344" r:id="rId17"/>
    <p:sldId id="329" r:id="rId18"/>
    <p:sldId id="295" r:id="rId19"/>
    <p:sldId id="296" r:id="rId20"/>
    <p:sldId id="299" r:id="rId21"/>
    <p:sldId id="306" r:id="rId22"/>
    <p:sldId id="298" r:id="rId23"/>
    <p:sldId id="307" r:id="rId24"/>
    <p:sldId id="311" r:id="rId25"/>
    <p:sldId id="312" r:id="rId26"/>
    <p:sldId id="309" r:id="rId27"/>
    <p:sldId id="313" r:id="rId28"/>
    <p:sldId id="308" r:id="rId29"/>
    <p:sldId id="314" r:id="rId30"/>
    <p:sldId id="315" r:id="rId31"/>
    <p:sldId id="316" r:id="rId32"/>
    <p:sldId id="319" r:id="rId33"/>
    <p:sldId id="270" r:id="rId34"/>
    <p:sldId id="321" r:id="rId35"/>
    <p:sldId id="325" r:id="rId36"/>
    <p:sldId id="324" r:id="rId37"/>
    <p:sldId id="323" r:id="rId38"/>
    <p:sldId id="326" r:id="rId39"/>
    <p:sldId id="348" r:id="rId40"/>
    <p:sldId id="349" r:id="rId41"/>
    <p:sldId id="350" r:id="rId42"/>
    <p:sldId id="353" r:id="rId43"/>
    <p:sldId id="328" r:id="rId44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6" d="100"/>
          <a:sy n="86" d="100"/>
        </p:scale>
        <p:origin x="562" y="72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2/11/2021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2/11/2021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8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8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2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2/11/2021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2/11/2021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2/11/2021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2/11/2021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2/11/2021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2/11/2021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2/11/2021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2/11/2021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2/11/2021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56012" y="914400"/>
            <a:ext cx="7772400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ahoma" panose="020B0604030504040204" pitchFamily="34" charset="0"/>
              </a:rPr>
              <a:t>Berkshire Hills Regional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ahoma" panose="020B0604030504040204" pitchFamily="34" charset="0"/>
              </a:rPr>
              <a:t>School District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ahoma" panose="020B0604030504040204" pitchFamily="34" charset="0"/>
              </a:rPr>
              <a:t>FY 22    Proposed Budget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ahoma" panose="020B0604030504040204" pitchFamily="34" charset="0"/>
              </a:rPr>
              <a:t>February 11, 2021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Other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17612" y="1752600"/>
            <a:ext cx="8804168" cy="4114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ahoma" panose="020B0604030504040204" pitchFamily="34" charset="0"/>
              </a:rPr>
              <a:t>Berkshire County Retirement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Actual invoice amount to fully fund system.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Worker’s Compensation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Actual FY21 plus 10% = 4.58% increase.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Other insurances, </a:t>
            </a:r>
            <a:r>
              <a:rPr lang="en-US" altLang="en-US" sz="2800" dirty="0">
                <a:latin typeface="Tahoma" panose="020B0604030504040204" pitchFamily="34" charset="0"/>
              </a:rPr>
              <a:t>plus 10% = 0% increase.</a:t>
            </a:r>
          </a:p>
        </p:txBody>
      </p:sp>
    </p:spTree>
    <p:extLst>
      <p:ext uri="{BB962C8B-B14F-4D97-AF65-F5344CB8AC3E}">
        <p14:creationId xmlns:p14="http://schemas.microsoft.com/office/powerpoint/2010/main" val="22467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Other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93812" y="2057400"/>
            <a:ext cx="8804168" cy="38100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ahoma" panose="020B0604030504040204" pitchFamily="34" charset="0"/>
              </a:rPr>
              <a:t>Health &amp; Dental Insurance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No increase for Health in FY22.</a:t>
            </a:r>
          </a:p>
          <a:p>
            <a:pPr marL="839788" lvl="2" indent="0">
              <a:spcBef>
                <a:spcPct val="55000"/>
              </a:spcBef>
              <a:buNone/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No increase for Dental in FY22.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MEDEX rate changes in January of each year.</a:t>
            </a:r>
          </a:p>
        </p:txBody>
      </p:sp>
    </p:spTree>
    <p:extLst>
      <p:ext uri="{BB962C8B-B14F-4D97-AF65-F5344CB8AC3E}">
        <p14:creationId xmlns:p14="http://schemas.microsoft.com/office/powerpoint/2010/main" val="32045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Other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17612" y="1752600"/>
            <a:ext cx="9601200" cy="46482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ahoma" panose="020B0604030504040204" pitchFamily="34" charset="0"/>
              </a:rPr>
              <a:t>Transportation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CPI Increase of 1.70%.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 to special education to actuals plus 1.70%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Technology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Instructional software and hardware.</a:t>
            </a:r>
          </a:p>
        </p:txBody>
      </p:sp>
    </p:spTree>
    <p:extLst>
      <p:ext uri="{BB962C8B-B14F-4D97-AF65-F5344CB8AC3E}">
        <p14:creationId xmlns:p14="http://schemas.microsoft.com/office/powerpoint/2010/main" val="1387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Other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93812" y="1981200"/>
            <a:ext cx="8804168" cy="3352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ahoma" panose="020B0604030504040204" pitchFamily="34" charset="0"/>
              </a:rPr>
              <a:t>Supplies/Texts/Materials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Increased particularly in Math to align with state curriculum.</a:t>
            </a:r>
          </a:p>
          <a:p>
            <a:pPr marL="839788" lvl="2" indent="0">
              <a:spcBef>
                <a:spcPct val="55000"/>
              </a:spcBef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Decreases in other lines where able.</a:t>
            </a:r>
          </a:p>
        </p:txBody>
      </p:sp>
    </p:spTree>
    <p:extLst>
      <p:ext uri="{BB962C8B-B14F-4D97-AF65-F5344CB8AC3E}">
        <p14:creationId xmlns:p14="http://schemas.microsoft.com/office/powerpoint/2010/main" val="2660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CAPITAL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22412" y="1592997"/>
            <a:ext cx="8610600" cy="3893403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Repayment of short-term borrowing for ES chiller repairs.</a:t>
            </a:r>
          </a:p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endParaRPr lang="en-US" altLang="en-US" sz="3200" dirty="0">
              <a:latin typeface="Tahoma" panose="020B0604030504040204" pitchFamily="34" charset="0"/>
            </a:endParaRPr>
          </a:p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HS restructuring of common spaces to provide additional shared learning space.</a:t>
            </a:r>
          </a:p>
        </p:txBody>
      </p:sp>
    </p:spTree>
    <p:extLst>
      <p:ext uri="{BB962C8B-B14F-4D97-AF65-F5344CB8AC3E}">
        <p14:creationId xmlns:p14="http://schemas.microsoft.com/office/powerpoint/2010/main" val="13955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9212" y="1491449"/>
            <a:ext cx="7008574" cy="36139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</a:t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Considerations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08212" y="2362200"/>
            <a:ext cx="7848600" cy="3352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600" dirty="0">
                <a:latin typeface="Tahoma" panose="020B0604030504040204" pitchFamily="34" charset="0"/>
              </a:rPr>
              <a:t>  Benefits Allocated Proportionally.</a:t>
            </a:r>
          </a:p>
          <a:p>
            <a:pPr marL="684213" indent="-684213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600" dirty="0">
                <a:latin typeface="Tahoma" panose="020B0604030504040204" pitchFamily="34" charset="0"/>
              </a:rPr>
              <a:t>Full costs of schools, including facilities/grounds.</a:t>
            </a:r>
          </a:p>
        </p:txBody>
      </p:sp>
    </p:spTree>
    <p:extLst>
      <p:ext uri="{BB962C8B-B14F-4D97-AF65-F5344CB8AC3E}">
        <p14:creationId xmlns:p14="http://schemas.microsoft.com/office/powerpoint/2010/main" val="39096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Summary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6612" y="2362200"/>
            <a:ext cx="11161712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82625" indent="-682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Elementary School			19.09%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Middle School				18.01%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High School				26.20%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Student Services (+ ELL)		</a:t>
            </a:r>
            <a:r>
              <a:rPr lang="en-US" altLang="en-US" u="sng" dirty="0">
                <a:latin typeface="Tahoma" panose="020B0604030504040204" pitchFamily="34" charset="0"/>
              </a:rPr>
              <a:t>10.03%</a:t>
            </a:r>
          </a:p>
          <a:p>
            <a:pPr marL="0" indent="0" eaLnBrk="1" hangingPunct="1">
              <a:lnSpc>
                <a:spcPct val="115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latin typeface="Tahoma" panose="020B0604030504040204" pitchFamily="34" charset="0"/>
              </a:rPr>
              <a:t>						73.33%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1812" y="5638800"/>
            <a:ext cx="1524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Summary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6870" y="2438400"/>
            <a:ext cx="1074261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Tahoma" panose="020B0604030504040204" pitchFamily="34" charset="0"/>
              </a:rPr>
              <a:t>District-Wide – All Other	*		  13.78%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Tahoma" panose="020B0604030504040204" pitchFamily="34" charset="0"/>
              </a:rPr>
              <a:t>School Committee &amp; Administration	    7.56%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Tahoma" panose="020B0604030504040204" pitchFamily="34" charset="0"/>
              </a:rPr>
              <a:t>Facilities &amp; Maintenance			   2.38%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Tahoma" panose="020B0604030504040204" pitchFamily="34" charset="0"/>
              </a:rPr>
              <a:t>District-Wide – Tech. &amp; Food Service  	   2.96%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655470" y="5835650"/>
            <a:ext cx="893544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*  Includes non-public transportation and all contingency.</a:t>
            </a:r>
          </a:p>
        </p:txBody>
      </p:sp>
    </p:spTree>
    <p:extLst>
      <p:ext uri="{BB962C8B-B14F-4D97-AF65-F5344CB8AC3E}">
        <p14:creationId xmlns:p14="http://schemas.microsoft.com/office/powerpoint/2010/main" val="36198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88324" y="433387"/>
            <a:ext cx="2895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Tahoma" panose="020B0604030504040204" pitchFamily="34" charset="0"/>
              </a:rPr>
              <a:t>FY 22 Proposed Budget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ahoma" panose="020B0604030504040204" pitchFamily="34" charset="0"/>
              </a:rPr>
              <a:t>   District by Function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7588F4-BB17-4133-9FDA-444A422F6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461096"/>
            <a:ext cx="8623123" cy="60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7612" y="2986088"/>
            <a:ext cx="9677400" cy="188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To ensure all students are challenged through a wide range of experiences to become engaged, curious learners and problem solvers who effectively communicate, respect diversity, and improve themselves and their community.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46612" y="914400"/>
            <a:ext cx="3505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atin typeface="Tahoma" panose="020B0604030504040204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2612" y="685800"/>
            <a:ext cx="586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Operating Budget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3412" y="2057400"/>
            <a:ext cx="899477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Expenditures				Change</a:t>
            </a:r>
            <a:r>
              <a:rPr lang="en-US" altLang="en-US" sz="3200" dirty="0">
                <a:latin typeface="Tahoma" panose="020B0604030504040204" pitchFamily="34" charset="0"/>
              </a:rPr>
              <a:t>	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$30,284,460 gross budget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	</a:t>
            </a:r>
            <a:r>
              <a:rPr lang="en-US" altLang="en-US" sz="3200" u="sng" dirty="0">
                <a:latin typeface="Tahoma" panose="020B0604030504040204" pitchFamily="34" charset="0"/>
              </a:rPr>
              <a:t>$ 936,399</a:t>
            </a:r>
            <a:r>
              <a:rPr lang="en-US" altLang="en-US" sz="3200" dirty="0">
                <a:latin typeface="Tahoma" panose="020B0604030504040204" pitchFamily="34" charset="0"/>
              </a:rPr>
              <a:t>				</a:t>
            </a:r>
            <a:r>
              <a:rPr lang="en-US" altLang="en-US" sz="3200" u="sng" dirty="0">
                <a:latin typeface="Tahoma" panose="020B0604030504040204" pitchFamily="34" charset="0"/>
              </a:rPr>
              <a:t>3.19%</a:t>
            </a: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6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$28,304,460 net operating budget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	</a:t>
            </a:r>
            <a:r>
              <a:rPr lang="en-US" altLang="en-US" sz="3200" u="sng" dirty="0">
                <a:latin typeface="Tahoma" panose="020B0604030504040204" pitchFamily="34" charset="0"/>
              </a:rPr>
              <a:t>$ 956,399</a:t>
            </a:r>
            <a:r>
              <a:rPr lang="en-US" altLang="en-US" sz="3200" dirty="0">
                <a:latin typeface="Tahoma" panose="020B0604030504040204" pitchFamily="34" charset="0"/>
              </a:rPr>
              <a:t>				</a:t>
            </a:r>
            <a:r>
              <a:rPr lang="en-US" altLang="en-US" sz="3200" u="sng" dirty="0">
                <a:latin typeface="Tahoma" panose="020B0604030504040204" pitchFamily="34" charset="0"/>
              </a:rPr>
              <a:t>3.50%</a:t>
            </a:r>
          </a:p>
        </p:txBody>
      </p:sp>
    </p:spTree>
    <p:extLst>
      <p:ext uri="{BB962C8B-B14F-4D97-AF65-F5344CB8AC3E}">
        <p14:creationId xmlns:p14="http://schemas.microsoft.com/office/powerpoint/2010/main" val="15620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2612" y="685800"/>
            <a:ext cx="586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Operating Budget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32012" y="1752600"/>
            <a:ext cx="8686800" cy="44196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Tahoma" pitchFamily="34" charset="0"/>
              </a:rPr>
              <a:t>Difference between Gross Operating and Net Operating due to reduction by Choice &amp; Tuition Revenue</a:t>
            </a:r>
          </a:p>
          <a:p>
            <a:pPr marL="439738" lvl="1" indent="0">
              <a:spcBef>
                <a:spcPts val="0"/>
              </a:spcBef>
              <a:buFontTx/>
              <a:buNone/>
              <a:defRPr/>
            </a:pPr>
            <a:endParaRPr lang="en-US" altLang="en-US" sz="2800" dirty="0">
              <a:latin typeface="Tahoma" pitchFamily="34" charset="0"/>
            </a:endParaRPr>
          </a:p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Tahoma" pitchFamily="34" charset="0"/>
              </a:rPr>
              <a:t>Choice increased based on current projections.</a:t>
            </a:r>
            <a:endParaRPr lang="en-US" altLang="en-US" sz="2800" dirty="0">
              <a:solidFill>
                <a:srgbClr val="FF0000"/>
              </a:solidFill>
              <a:latin typeface="Tahoma" pitchFamily="34" charset="0"/>
            </a:endParaRPr>
          </a:p>
          <a:p>
            <a:pPr marL="439738" lvl="1" indent="0">
              <a:spcBef>
                <a:spcPts val="0"/>
              </a:spcBef>
              <a:buFontTx/>
              <a:buNone/>
              <a:defRPr/>
            </a:pPr>
            <a:endParaRPr lang="en-US" altLang="en-US" sz="2800" dirty="0">
              <a:latin typeface="Tahoma" pitchFamily="34" charset="0"/>
            </a:endParaRPr>
          </a:p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Tahoma" pitchFamily="34" charset="0"/>
              </a:rPr>
              <a:t>Tuition decreased based on current projections.</a:t>
            </a:r>
          </a:p>
        </p:txBody>
      </p:sp>
    </p:spTree>
    <p:extLst>
      <p:ext uri="{BB962C8B-B14F-4D97-AF65-F5344CB8AC3E}">
        <p14:creationId xmlns:p14="http://schemas.microsoft.com/office/powerpoint/2010/main" val="9705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76400"/>
            <a:ext cx="7008574" cy="3581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FY22</a:t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BUDGET</a:t>
            </a:r>
          </a:p>
        </p:txBody>
      </p:sp>
    </p:spTree>
    <p:extLst>
      <p:ext uri="{BB962C8B-B14F-4D97-AF65-F5344CB8AC3E}">
        <p14:creationId xmlns:p14="http://schemas.microsoft.com/office/powerpoint/2010/main" val="34506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FY 22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1412" y="2057400"/>
            <a:ext cx="10361612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ahoma" panose="020B0604030504040204" pitchFamily="34" charset="0"/>
              </a:rPr>
              <a:t>Project			Principal	  Interest	     Total</a:t>
            </a:r>
            <a:endParaRPr lang="en-US" altLang="en-US" sz="1800" dirty="0"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ES &amp; MS Construction  Bond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			</a:t>
            </a:r>
            <a:r>
              <a:rPr lang="en-US" altLang="en-US" sz="2000" u="sng" dirty="0">
                <a:latin typeface="Tahoma" panose="020B0604030504040204" pitchFamily="34" charset="0"/>
              </a:rPr>
              <a:t>$1,590,000	$  206,250		 $1,796,250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2C812-6D5A-4DA8-976F-F5FEC3BECC19}"/>
              </a:ext>
            </a:extLst>
          </p:cNvPr>
          <p:cNvSpPr txBox="1"/>
          <p:nvPr/>
        </p:nvSpPr>
        <p:spPr>
          <a:xfrm>
            <a:off x="1141412" y="3962400"/>
            <a:ext cx="1028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Tahoma" panose="020B0604030504040204" pitchFamily="34" charset="0"/>
              </a:rPr>
              <a:t>Additional	</a:t>
            </a:r>
            <a:endParaRPr lang="en-US" altLang="en-US" dirty="0">
              <a:latin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Tahoma" panose="020B0604030504040204" pitchFamily="34" charset="0"/>
              </a:rPr>
              <a:t>Repayment of FY21 Short-Term Borrowing			  $    80,000</a:t>
            </a:r>
          </a:p>
          <a:p>
            <a:r>
              <a:rPr lang="en-US" altLang="en-US" sz="2000" b="1" dirty="0">
                <a:latin typeface="Tahoma" panose="020B060403050404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Tahoma" panose="020B0604030504040204" pitchFamily="34" charset="0"/>
              </a:rPr>
              <a:t>High School Common Spaces	 </a:t>
            </a:r>
            <a:r>
              <a:rPr lang="en-US" altLang="en-US" sz="2000" u="sng" dirty="0">
                <a:latin typeface="Tahoma" panose="020B0604030504040204" pitchFamily="34" charset="0"/>
              </a:rPr>
              <a:t>				  $    80,000 </a:t>
            </a:r>
          </a:p>
          <a:p>
            <a:r>
              <a:rPr lang="en-US" altLang="en-US" sz="2000" dirty="0">
                <a:latin typeface="Tahoma" panose="020B0604030504040204" pitchFamily="34" charset="0"/>
              </a:rPr>
              <a:t>    </a:t>
            </a:r>
            <a:r>
              <a:rPr lang="en-US" altLang="en-US" sz="2000" b="1" dirty="0">
                <a:latin typeface="Tahoma" panose="020B0604030504040204" pitchFamily="34" charset="0"/>
              </a:rPr>
              <a:t>TOTAL Capital						$1,956,250</a:t>
            </a:r>
            <a:r>
              <a:rPr lang="en-US" altLang="en-US" b="1" dirty="0">
                <a:latin typeface="Tahoma" panose="020B0604030504040204" pitchFamily="34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24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76400"/>
            <a:ext cx="7008574" cy="3581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FY22</a:t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18612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Revenue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398712" y="1850172"/>
            <a:ext cx="7961315" cy="625475"/>
            <a:chOff x="732" y="1123"/>
            <a:chExt cx="5015" cy="39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32" y="1152"/>
              <a:ext cx="18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Chapter 70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832" y="1123"/>
              <a:ext cx="291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$ 2,961,498	       	0%</a:t>
              </a: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2398712" y="2672497"/>
            <a:ext cx="7985126" cy="1422400"/>
            <a:chOff x="732" y="1632"/>
            <a:chExt cx="5030" cy="896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732" y="2144"/>
              <a:ext cx="19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School Choice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832" y="2160"/>
              <a:ext cx="292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$ 1,275,000	        0.2%</a:t>
              </a:r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732" y="1632"/>
              <a:ext cx="5030" cy="381"/>
              <a:chOff x="732" y="1632"/>
              <a:chExt cx="5030" cy="381"/>
            </a:xfrm>
          </p:grpSpPr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732" y="1648"/>
                <a:ext cx="162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Chapter 71</a:t>
                </a: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2832" y="1632"/>
                <a:ext cx="293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$   800,000           3.1%</a:t>
                </a:r>
              </a:p>
            </p:txBody>
          </p:sp>
        </p:grp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2398712" y="5020409"/>
            <a:ext cx="7913688" cy="625475"/>
            <a:chOff x="720" y="3120"/>
            <a:chExt cx="4985" cy="394"/>
          </a:xfrm>
        </p:grpSpPr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720" y="3149"/>
              <a:ext cx="26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MSBA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868" y="3120"/>
              <a:ext cx="28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$ 1,120,934         	0%</a:t>
              </a:r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2398712" y="4237772"/>
            <a:ext cx="8061327" cy="614362"/>
            <a:chOff x="720" y="2640"/>
            <a:chExt cx="5078" cy="387"/>
          </a:xfrm>
        </p:grpSpPr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20" y="2640"/>
              <a:ext cx="10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Tuition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2868" y="2659"/>
              <a:ext cx="293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$   705,000 	</a:t>
              </a:r>
              <a:r>
                <a:rPr lang="en-US" altLang="en-US" dirty="0"/>
                <a:t>       </a:t>
              </a:r>
              <a:r>
                <a:rPr lang="en-US" altLang="en-US" dirty="0">
                  <a:solidFill>
                    <a:srgbClr val="FF0000"/>
                  </a:solidFill>
                </a:rPr>
                <a:t>(6.0%)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0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Revenue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132012" y="1981200"/>
            <a:ext cx="78486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dirty="0">
                <a:latin typeface="Tahoma" panose="020B0604030504040204" pitchFamily="34" charset="0"/>
                <a:cs typeface="Tahoma" panose="020B0604030504040204" pitchFamily="34" charset="0"/>
              </a:rPr>
              <a:t>Other				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894012" y="2773363"/>
            <a:ext cx="52768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dirty="0">
                <a:latin typeface="Tahoma" panose="020B0604030504040204" pitchFamily="34" charset="0"/>
                <a:cs typeface="Tahoma" panose="020B0604030504040204" pitchFamily="34" charset="0"/>
              </a:rPr>
              <a:t>Medicaid Reimbursement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894012" y="4419600"/>
            <a:ext cx="78486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dirty="0">
                <a:latin typeface="Tahoma" panose="020B0604030504040204" pitchFamily="34" charset="0"/>
                <a:cs typeface="Tahoma" panose="020B0604030504040204" pitchFamily="34" charset="0"/>
              </a:rPr>
              <a:t>Miscellaneous Income</a:t>
            </a:r>
            <a:r>
              <a:rPr lang="en-US" altLang="en-US" sz="3100" b="1" dirty="0"/>
              <a:t>			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894012" y="3581400"/>
            <a:ext cx="78486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dirty="0">
                <a:latin typeface="Tahoma" panose="020B0604030504040204" pitchFamily="34" charset="0"/>
                <a:cs typeface="Tahoma" panose="020B0604030504040204" pitchFamily="34" charset="0"/>
              </a:rPr>
              <a:t>Interest Income</a:t>
            </a:r>
            <a:r>
              <a:rPr lang="en-US" altLang="en-US" sz="3100" b="1" dirty="0"/>
              <a:t>				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132012" y="5348288"/>
            <a:ext cx="8001000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0020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0020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0020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dirty="0">
                <a:latin typeface="Tahoma" panose="020B0604030504040204" pitchFamily="34" charset="0"/>
                <a:cs typeface="Tahoma" panose="020B0604030504040204" pitchFamily="34" charset="0"/>
              </a:rPr>
              <a:t>All Other                  $117,000    </a:t>
            </a:r>
            <a:r>
              <a:rPr lang="en-US" altLang="en-US" sz="31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(2.50%)</a:t>
            </a:r>
          </a:p>
        </p:txBody>
      </p:sp>
    </p:spTree>
    <p:extLst>
      <p:ext uri="{BB962C8B-B14F-4D97-AF65-F5344CB8AC3E}">
        <p14:creationId xmlns:p14="http://schemas.microsoft.com/office/powerpoint/2010/main" val="3444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Revenue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8212" y="1828800"/>
            <a:ext cx="426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Excess &amp; Deficiency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41562" y="2710934"/>
            <a:ext cx="7391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FY 22 Use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 $352,000 – for Operating Budget</a:t>
            </a:r>
          </a:p>
          <a:p>
            <a:pPr marL="1198563" lvl="1" indent="-590550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$160,000 – for additional capital</a:t>
            </a:r>
          </a:p>
          <a:p>
            <a:pPr marL="1198563" lvl="1" indent="-590550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Represents 48% of E&amp;D balance</a:t>
            </a:r>
          </a:p>
        </p:txBody>
      </p:sp>
    </p:spTree>
    <p:extLst>
      <p:ext uri="{BB962C8B-B14F-4D97-AF65-F5344CB8AC3E}">
        <p14:creationId xmlns:p14="http://schemas.microsoft.com/office/powerpoint/2010/main" val="40959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Revenue Sources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6ACF5-2576-471E-B9D3-72C413825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592997"/>
            <a:ext cx="7776499" cy="52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76400"/>
            <a:ext cx="7008574" cy="3581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FY22</a:t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ASSESSMENTS</a:t>
            </a:r>
          </a:p>
        </p:txBody>
      </p:sp>
    </p:spTree>
    <p:extLst>
      <p:ext uri="{BB962C8B-B14F-4D97-AF65-F5344CB8AC3E}">
        <p14:creationId xmlns:p14="http://schemas.microsoft.com/office/powerpoint/2010/main" val="21974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98612" y="2667000"/>
            <a:ext cx="88153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Reintegrate students into full-time face-to-face learning with a wide range of socio-emotional supports.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Address potential impacts from pandemic.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Ensure equitable access for all students.</a:t>
            </a:r>
          </a:p>
          <a:p>
            <a:pPr marL="114300" lvl="1" indent="0" eaLnBrk="1" hangingPunct="1">
              <a:spcBef>
                <a:spcPct val="0"/>
              </a:spcBef>
              <a:buNone/>
              <a:defRPr/>
            </a:pPr>
            <a:endParaRPr lang="en-US" sz="3200" dirty="0"/>
          </a:p>
          <a:p>
            <a:pPr marL="114300" lvl="1" indent="0" eaLnBrk="1" hangingPunct="1">
              <a:spcBef>
                <a:spcPct val="0"/>
              </a:spcBef>
              <a:buNone/>
              <a:defRPr/>
            </a:pPr>
            <a:endParaRPr lang="en-US" sz="3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17899" y="1219200"/>
            <a:ext cx="5867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u="sng" cap="small" dirty="0">
                <a:latin typeface="Tahoma" panose="020B0604030504040204" pitchFamily="34" charset="0"/>
              </a:rPr>
              <a:t>Budget Priorities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98612" y="685800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208212" y="19050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u="sng" dirty="0">
                <a:latin typeface="Tahoma" panose="020B0604030504040204" pitchFamily="34" charset="0"/>
              </a:rPr>
              <a:t>Three Considerations:</a:t>
            </a:r>
          </a:p>
          <a:p>
            <a:pPr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  Population Allocation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  Minimum Local Contribution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  Net Assessment</a:t>
            </a:r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36712" y="685800"/>
            <a:ext cx="8915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1676400"/>
            <a:ext cx="10742612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Population Allocation</a:t>
            </a:r>
          </a:p>
          <a:p>
            <a:pPr marL="457200" lvl="1" indent="0"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457200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	FY 21		  FY 22</a:t>
            </a:r>
          </a:p>
          <a:p>
            <a:pPr marL="457200" lvl="1" indent="0">
              <a:buFontTx/>
              <a:buNone/>
              <a:tabLst>
                <a:tab pos="4287838" algn="l"/>
                <a:tab pos="6630988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Great Barrington	 74.2187%		74.5704%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		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Stockbridge	 12.3884%	12.7148%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		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West Stockbridge	 13.3929%	 12.7148 %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	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04012" y="35052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04012" y="44196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4012" y="53340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89112" y="685800"/>
            <a:ext cx="8610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979612" y="19050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Minimum Local Contribution</a:t>
            </a:r>
          </a:p>
          <a:p>
            <a:pPr marL="457200" lvl="1" indent="0" algn="ctr">
              <a:buFontTx/>
              <a:buNone/>
            </a:pPr>
            <a:endParaRPr lang="en-US" altLang="en-US" sz="3200" u="sng" dirty="0">
              <a:latin typeface="Tahoma" panose="020B0604030504040204" pitchFamily="34" charset="0"/>
            </a:endParaRPr>
          </a:p>
          <a:p>
            <a:pPr marL="457200" lvl="1" indent="0">
              <a:buFontTx/>
              <a:buAutoNum type="arabicPeriod"/>
            </a:pPr>
            <a:r>
              <a:rPr lang="en-US" altLang="en-US" sz="2400" dirty="0"/>
              <a:t>“ . .. shall annually appropriate [an] amount equal to not less than the sum of the minimum required local contribution . . .”</a:t>
            </a:r>
          </a:p>
          <a:p>
            <a:pPr marL="457200" lvl="1" indent="0">
              <a:buFontTx/>
              <a:buAutoNum type="arabicPeriod"/>
            </a:pPr>
            <a:endParaRPr lang="en-US" altLang="en-US" sz="2400" dirty="0"/>
          </a:p>
          <a:p>
            <a:pPr marL="457200" lvl="1" indent="0">
              <a:buFontTx/>
              <a:buAutoNum type="arabicPeriod"/>
            </a:pPr>
            <a:r>
              <a:rPr lang="en-US" altLang="en-US" sz="2400" dirty="0"/>
              <a:t>“The district may choose to spend additional amounts; . . . charged to members according to the district’s required agreement.”</a:t>
            </a:r>
          </a:p>
          <a:p>
            <a:pPr marL="457200" lvl="1" indent="0"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r>
              <a:rPr lang="en-US" altLang="en-US" sz="1600" dirty="0">
                <a:latin typeface="Tahoma" panose="020B0604030504040204" pitchFamily="34" charset="0"/>
              </a:rPr>
              <a:t>MGL Ch. 70, § 6</a:t>
            </a:r>
          </a:p>
          <a:p>
            <a:pPr marL="457200" lvl="1" indent="0"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89112" y="685800"/>
            <a:ext cx="8610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1676400"/>
            <a:ext cx="10742612" cy="49530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Minimum Local Contribution</a:t>
            </a:r>
          </a:p>
          <a:p>
            <a:pPr marL="457200" lvl="1" indent="0"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457200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	FY 21*		  FY 22</a:t>
            </a:r>
          </a:p>
          <a:p>
            <a:pPr marL="457200" lvl="1" indent="0">
              <a:buNone/>
              <a:tabLst>
                <a:tab pos="417195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Great Barrington	$7,264,901		$7,300,930</a:t>
            </a:r>
          </a:p>
          <a:p>
            <a:pPr marL="457200" lvl="1" indent="0">
              <a:buNone/>
              <a:tabLst>
                <a:tab pos="4171950" algn="l"/>
              </a:tabLst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None/>
              <a:tabLst>
                <a:tab pos="417195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Stockbridge	$1,220,907		$1,260,218</a:t>
            </a:r>
          </a:p>
          <a:p>
            <a:pPr marL="457200" lvl="1" indent="0"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None/>
              <a:tabLst>
                <a:tab pos="417195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West Stockbridge	$1,402,529		$1,260,218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1800" dirty="0">
                <a:latin typeface="Tahoma" panose="020B0604030504040204" pitchFamily="34" charset="0"/>
              </a:rPr>
              <a:t>*FY21 budgeted amount</a:t>
            </a:r>
            <a:r>
              <a:rPr lang="en-US" altLang="en-US" sz="2400" dirty="0">
                <a:latin typeface="Tahoma" panose="020B0604030504040204" pitchFamily="34" charset="0"/>
              </a:rPr>
              <a:t>	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04012" y="35052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04012" y="44196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4012" y="54102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0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89112" y="685800"/>
            <a:ext cx="8610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836612" y="1981200"/>
            <a:ext cx="10895012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Net Assessment</a:t>
            </a:r>
          </a:p>
          <a:p>
            <a:pPr marL="457200" lvl="1" indent="0"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5432425" algn="l"/>
                <a:tab pos="8459788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	FY 21	FY 22</a:t>
            </a:r>
          </a:p>
          <a:p>
            <a:pPr marL="457200" lvl="1" indent="0">
              <a:buFontTx/>
              <a:buNone/>
              <a:tabLst>
                <a:tab pos="5086350" algn="l"/>
                <a:tab pos="5432425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Great Barrington	$17,567,330	      $18,432,734</a:t>
            </a:r>
          </a:p>
          <a:p>
            <a:pPr marL="457200" lvl="1" indent="0">
              <a:buFontTx/>
              <a:buNone/>
              <a:tabLst>
                <a:tab pos="5432425" algn="l"/>
              </a:tabLst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None/>
              <a:tabLst>
                <a:tab pos="5086350" algn="l"/>
                <a:tab pos="5432425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Stockbridge	$ 2,940,563	      $  3,158,272</a:t>
            </a:r>
          </a:p>
          <a:p>
            <a:pPr marL="457200" lvl="1" indent="0">
              <a:buFontTx/>
              <a:buNone/>
              <a:tabLst>
                <a:tab pos="5432425" algn="l"/>
              </a:tabLst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5086350" algn="l"/>
                <a:tab pos="5432425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West Stockbridge	$ 3,261,621	      $  3,158,272</a:t>
            </a:r>
          </a:p>
        </p:txBody>
      </p:sp>
    </p:spTree>
    <p:extLst>
      <p:ext uri="{BB962C8B-B14F-4D97-AF65-F5344CB8AC3E}">
        <p14:creationId xmlns:p14="http://schemas.microsoft.com/office/powerpoint/2010/main" val="4784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89112" y="685800"/>
            <a:ext cx="8610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293813" y="1905000"/>
            <a:ext cx="10895012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u="sng" dirty="0">
                <a:latin typeface="Tahoma" panose="020B0604030504040204" pitchFamily="34" charset="0"/>
              </a:rPr>
              <a:t>Change:</a:t>
            </a:r>
          </a:p>
          <a:p>
            <a:pPr>
              <a:buFontTx/>
              <a:buNone/>
            </a:pPr>
            <a:r>
              <a:rPr lang="en-US" altLang="en-US" sz="2800" u="sng" dirty="0">
                <a:latin typeface="Tahoma" panose="020B0604030504040204" pitchFamily="34" charset="0"/>
              </a:rPr>
              <a:t>Total Assessment	  	4.12%		$  979,764</a:t>
            </a:r>
          </a:p>
          <a:p>
            <a:pPr>
              <a:buFontTx/>
              <a:buNone/>
            </a:pPr>
            <a:endParaRPr lang="en-US" altLang="en-US" sz="2800" u="sng" dirty="0">
              <a:latin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800" u="sng" dirty="0">
                <a:latin typeface="Tahoma" panose="020B0604030504040204" pitchFamily="34" charset="0"/>
              </a:rPr>
              <a:t>Change: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Great Barrington	 	  4.93%	 $ 865,404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Stockbridge		 	  7.40% 	 $  217,709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W. Stockbridge		  -3.17%	($ 103,349)</a:t>
            </a:r>
          </a:p>
        </p:txBody>
      </p:sp>
    </p:spTree>
    <p:extLst>
      <p:ext uri="{BB962C8B-B14F-4D97-AF65-F5344CB8AC3E}">
        <p14:creationId xmlns:p14="http://schemas.microsoft.com/office/powerpoint/2010/main" val="41914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98612" y="685800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FY21  Grants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12812" y="16002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446212" y="1620982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Dept. of Justice			$818,546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Special Education: IDEA		$437,734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21</a:t>
            </a:r>
            <a:r>
              <a:rPr lang="en-US" altLang="en-US" sz="2800" baseline="30000" dirty="0">
                <a:latin typeface="Tahoma" panose="020B0604030504040204" pitchFamily="34" charset="0"/>
              </a:rPr>
              <a:t>st</a:t>
            </a:r>
            <a:r>
              <a:rPr lang="en-US" altLang="en-US" sz="2800" dirty="0">
                <a:latin typeface="Tahoma" panose="020B0604030504040204" pitchFamily="34" charset="0"/>
              </a:rPr>
              <a:t> Century CCLC - DW		$400,740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Mass IDEAS 				$202,025</a:t>
            </a:r>
          </a:p>
          <a:p>
            <a:pPr marL="53975" lvl="1" indent="0"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Title I					$189,735</a:t>
            </a:r>
          </a:p>
          <a:p>
            <a:pPr marL="53975" lvl="1" indent="0"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Rural Health				$  85,000</a:t>
            </a:r>
          </a:p>
          <a:p>
            <a:pPr marL="53975" lvl="1" indent="0"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GB Fund				$  80,000</a:t>
            </a:r>
          </a:p>
          <a:p>
            <a:pPr marL="457200" lvl="1" indent="0" algn="ctr">
              <a:buFontTx/>
              <a:buNone/>
            </a:pPr>
            <a:endParaRPr lang="en-US" altLang="en-US" sz="3200" u="sng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6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98612" y="685800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Grants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12812" y="1720273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446212" y="16002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BUW – Project Connection		$  40,000</a:t>
            </a:r>
          </a:p>
          <a:p>
            <a:pPr marL="53975" lvl="1" indent="0"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Title II					$  35,600</a:t>
            </a:r>
          </a:p>
          <a:p>
            <a:pPr marL="53975" lvl="1" indent="0"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Special Education: Early Child.		$  14,740</a:t>
            </a:r>
          </a:p>
          <a:p>
            <a:pPr marL="53975" lvl="1" indent="0"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Title IVA				$  12,535</a:t>
            </a:r>
          </a:p>
          <a:p>
            <a:pPr marL="53975" lvl="1" indent="0"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BUW – Greenagers 			$  12,500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Perkins (CVTE)				$  14,060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BCREB					$    3,000</a:t>
            </a:r>
          </a:p>
          <a:p>
            <a:pPr marL="53975" lvl="1" indent="0"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53975" lvl="1" indent="0"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457200" lvl="1" indent="0" algn="ctr">
              <a:buFontTx/>
              <a:buNone/>
            </a:pPr>
            <a:endParaRPr lang="en-US" altLang="en-US" sz="3200" u="sng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1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98612" y="685800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Grants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12812" y="16002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446212" y="1600200"/>
            <a:ext cx="9753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BTFE					$   2,655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Bridging Divides*			$   2,500</a:t>
            </a:r>
          </a:p>
          <a:p>
            <a:pPr marL="53975" lvl="1" indent="0">
              <a:buFontTx/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COVID Recovery Grants: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	CvRF				$ 220,050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	ESSER 1			$ 141,157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	Remote Technology		$  29,336</a:t>
            </a:r>
          </a:p>
          <a:p>
            <a:pPr marL="53975" lvl="1" indent="0">
              <a:buFontTx/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53975" lvl="1" indent="0">
              <a:buFontTx/>
              <a:buNone/>
            </a:pPr>
            <a:r>
              <a:rPr lang="en-US" altLang="en-US" sz="3600" dirty="0">
                <a:latin typeface="Tahoma" panose="020B0604030504040204" pitchFamily="34" charset="0"/>
              </a:rPr>
              <a:t>Total to Date:			$2,741,913</a:t>
            </a:r>
          </a:p>
          <a:p>
            <a:pPr marL="53975" lvl="1" indent="0">
              <a:buFontTx/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457200" lvl="1" indent="0" algn="ctr">
              <a:buFontTx/>
              <a:buNone/>
            </a:pPr>
            <a:endParaRPr lang="en-US" altLang="en-US" sz="3200" u="sng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3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98612" y="685800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Grants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12812" y="16002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446212" y="1600200"/>
            <a:ext cx="9753600" cy="22860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Additional Grants to be Awarded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	ESSER 2			$ 559,315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	State Coronavirus Prevention	$   56,625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	Rural Sparsity Grant		      UNK	</a:t>
            </a:r>
          </a:p>
          <a:p>
            <a:pPr marL="457200" lvl="1" indent="0"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4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86718" y="2971800"/>
            <a:ext cx="88153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Ongoing regionalization discussions with Southern Berkshire RSD.</a:t>
            </a:r>
          </a:p>
          <a:p>
            <a:pPr marL="1143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3200" dirty="0"/>
              <a:t>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Ongoing collaborations with Richmond for shared services.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65312" y="1219200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u="sng" cap="small" dirty="0">
                <a:latin typeface="Tahoma" panose="020B0604030504040204" pitchFamily="34" charset="0"/>
              </a:rPr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1404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76400"/>
            <a:ext cx="7008574" cy="3581400"/>
          </a:xfrm>
        </p:spPr>
        <p:txBody>
          <a:bodyPr>
            <a:normAutofit/>
          </a:bodyPr>
          <a:lstStyle/>
          <a:p>
            <a:pPr algn="ctr"/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595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76400"/>
            <a:ext cx="7008574" cy="3581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FY22</a:t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125" y="1143000"/>
            <a:ext cx="7008574" cy="361395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FY22</a:t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CHANGES</a:t>
            </a:r>
          </a:p>
        </p:txBody>
      </p:sp>
    </p:spTree>
    <p:extLst>
      <p:ext uri="{BB962C8B-B14F-4D97-AF65-F5344CB8AC3E}">
        <p14:creationId xmlns:p14="http://schemas.microsoft.com/office/powerpoint/2010/main" val="230244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Personnel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28844" y="1752600"/>
            <a:ext cx="8804168" cy="3352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Elementary School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Two plans for fall opening based on existing pandemic conditions.</a:t>
            </a:r>
          </a:p>
          <a:p>
            <a:pPr marL="839788" lvl="2" indent="0">
              <a:spcBef>
                <a:spcPct val="55000"/>
              </a:spcBef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Reallocating existing resources to meet changing enrollment, as needed.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Personnel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70012" y="2057400"/>
            <a:ext cx="8804168" cy="35052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Middle School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Planning for opening based on existing conditions in the fall.</a:t>
            </a:r>
          </a:p>
          <a:p>
            <a:pPr marL="839788" lvl="2" indent="0">
              <a:spcBef>
                <a:spcPct val="55000"/>
              </a:spcBef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Four core teams and specials.</a:t>
            </a:r>
          </a:p>
        </p:txBody>
      </p:sp>
    </p:spTree>
    <p:extLst>
      <p:ext uri="{BB962C8B-B14F-4D97-AF65-F5344CB8AC3E}">
        <p14:creationId xmlns:p14="http://schemas.microsoft.com/office/powerpoint/2010/main" val="7855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Personnel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17612" y="1752600"/>
            <a:ext cx="9448800" cy="4114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High School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Planning based on existing conditions in the fall.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Maintain CTE position.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Continue work on academic redesign for school day and year.</a:t>
            </a:r>
          </a:p>
        </p:txBody>
      </p:sp>
    </p:spTree>
    <p:extLst>
      <p:ext uri="{BB962C8B-B14F-4D97-AF65-F5344CB8AC3E}">
        <p14:creationId xmlns:p14="http://schemas.microsoft.com/office/powerpoint/2010/main" val="2879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683</TotalTime>
  <Words>1165</Words>
  <Application>Microsoft Office PowerPoint</Application>
  <PresentationFormat>Custom</PresentationFormat>
  <Paragraphs>230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Century Gothic</vt:lpstr>
      <vt:lpstr>Tahoma</vt:lpstr>
      <vt:lpstr>Wingdings</vt:lpstr>
      <vt:lpstr>Books 16x9</vt:lpstr>
      <vt:lpstr>PowerPoint Presentation</vt:lpstr>
      <vt:lpstr>PowerPoint Presentation</vt:lpstr>
      <vt:lpstr>PowerPoint Presentation</vt:lpstr>
      <vt:lpstr>PowerPoint Presentation</vt:lpstr>
      <vt:lpstr>FY22   PROPOSED BUDGET</vt:lpstr>
      <vt:lpstr>FY22   BUDGET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 by  Department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FY22   CAPITAL BUDGET</vt:lpstr>
      <vt:lpstr>PowerPoint Presentation</vt:lpstr>
      <vt:lpstr>FY22   REVENUE</vt:lpstr>
      <vt:lpstr>PowerPoint Presentation</vt:lpstr>
      <vt:lpstr>PowerPoint Presentation</vt:lpstr>
      <vt:lpstr>PowerPoint Presentation</vt:lpstr>
      <vt:lpstr>PowerPoint Presentation</vt:lpstr>
      <vt:lpstr>FY22  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Sharon</dc:creator>
  <cp:lastModifiedBy>Doreen Twiss</cp:lastModifiedBy>
  <cp:revision>57</cp:revision>
  <cp:lastPrinted>2021-02-02T19:00:50Z</cp:lastPrinted>
  <dcterms:created xsi:type="dcterms:W3CDTF">2018-02-12T18:07:29Z</dcterms:created>
  <dcterms:modified xsi:type="dcterms:W3CDTF">2021-02-11T15:28:30Z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