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3"/>
  </p:notesMasterIdLst>
  <p:handoutMasterIdLst>
    <p:handoutMasterId r:id="rId54"/>
  </p:handoutMasterIdLst>
  <p:sldIdLst>
    <p:sldId id="264" r:id="rId5"/>
    <p:sldId id="276" r:id="rId6"/>
    <p:sldId id="278" r:id="rId7"/>
    <p:sldId id="268" r:id="rId8"/>
    <p:sldId id="332" r:id="rId9"/>
    <p:sldId id="333" r:id="rId10"/>
    <p:sldId id="334" r:id="rId11"/>
    <p:sldId id="335" r:id="rId12"/>
    <p:sldId id="336" r:id="rId13"/>
    <p:sldId id="266" r:id="rId14"/>
    <p:sldId id="340" r:id="rId15"/>
    <p:sldId id="330" r:id="rId16"/>
    <p:sldId id="269" r:id="rId17"/>
    <p:sldId id="346" r:id="rId18"/>
    <p:sldId id="337" r:id="rId19"/>
    <p:sldId id="347" r:id="rId20"/>
    <p:sldId id="343" r:id="rId21"/>
    <p:sldId id="345" r:id="rId22"/>
    <p:sldId id="342" r:id="rId23"/>
    <p:sldId id="344" r:id="rId24"/>
    <p:sldId id="329" r:id="rId25"/>
    <p:sldId id="339" r:id="rId26"/>
    <p:sldId id="295" r:id="rId27"/>
    <p:sldId id="296" r:id="rId28"/>
    <p:sldId id="299" r:id="rId29"/>
    <p:sldId id="306" r:id="rId30"/>
    <p:sldId id="298" r:id="rId31"/>
    <p:sldId id="307" r:id="rId32"/>
    <p:sldId id="311" r:id="rId33"/>
    <p:sldId id="312" r:id="rId34"/>
    <p:sldId id="309" r:id="rId35"/>
    <p:sldId id="313" r:id="rId36"/>
    <p:sldId id="308" r:id="rId37"/>
    <p:sldId id="314" r:id="rId38"/>
    <p:sldId id="315" r:id="rId39"/>
    <p:sldId id="316" r:id="rId40"/>
    <p:sldId id="319" r:id="rId41"/>
    <p:sldId id="270" r:id="rId42"/>
    <p:sldId id="321" r:id="rId43"/>
    <p:sldId id="325" r:id="rId44"/>
    <p:sldId id="324" r:id="rId45"/>
    <p:sldId id="323" r:id="rId46"/>
    <p:sldId id="326" r:id="rId47"/>
    <p:sldId id="348" r:id="rId48"/>
    <p:sldId id="349" r:id="rId49"/>
    <p:sldId id="350" r:id="rId50"/>
    <p:sldId id="351" r:id="rId51"/>
    <p:sldId id="328" r:id="rId52"/>
  </p:sldIdLst>
  <p:sldSz cx="12188825" cy="6858000"/>
  <p:notesSz cx="7010400" cy="92964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 showGuides="1">
      <p:cViewPr varScale="1">
        <p:scale>
          <a:sx n="89" d="100"/>
          <a:sy n="89" d="100"/>
        </p:scale>
        <p:origin x="466" y="72"/>
      </p:cViewPr>
      <p:guideLst>
        <p:guide pos="383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2/15/2019</a:t>
            </a:fld>
            <a:endParaRPr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2/15/2019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182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589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723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345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2/15/2019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2/15/2019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2/15/2019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2/15/2019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2/15/2019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2/15/2019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2/15/2019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2/15/2019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2/15/2019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656012" y="914400"/>
            <a:ext cx="7772400" cy="495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Tahoma" panose="020B0604030504040204" pitchFamily="34" charset="0"/>
              </a:rPr>
              <a:t>Berkshire Hills Regional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Tahoma" panose="020B0604030504040204" pitchFamily="34" charset="0"/>
              </a:rPr>
              <a:t>School District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 b="1" dirty="0"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ahoma" panose="020B0604030504040204" pitchFamily="34" charset="0"/>
              </a:rPr>
              <a:t>FY </a:t>
            </a:r>
            <a:r>
              <a:rPr lang="en-US" altLang="en-US" sz="3600" b="1" dirty="0" smtClean="0">
                <a:latin typeface="Tahoma" panose="020B0604030504040204" pitchFamily="34" charset="0"/>
              </a:rPr>
              <a:t>20    </a:t>
            </a:r>
            <a:r>
              <a:rPr lang="en-US" altLang="en-US" sz="3600" b="1" dirty="0">
                <a:latin typeface="Tahoma" panose="020B0604030504040204" pitchFamily="34" charset="0"/>
              </a:rPr>
              <a:t>Proposed Budget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 b="1" dirty="0"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ahoma" panose="020B0604030504040204" pitchFamily="34" charset="0"/>
              </a:rPr>
              <a:t>February </a:t>
            </a:r>
            <a:r>
              <a:rPr lang="en-US" altLang="en-US" sz="3600" b="1" dirty="0" smtClean="0">
                <a:latin typeface="Tahoma" panose="020B0604030504040204" pitchFamily="34" charset="0"/>
              </a:rPr>
              <a:t>14, 2019</a:t>
            </a:r>
            <a:endParaRPr lang="en-US" altLang="en-US" sz="3600" b="1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676400"/>
            <a:ext cx="7008574" cy="35814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FY20</a:t>
            </a:r>
            <a:b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PROPOSED BUDGET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188324" y="433387"/>
            <a:ext cx="28956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u="sng" dirty="0">
                <a:latin typeface="Tahoma" panose="020B0604030504040204" pitchFamily="34" charset="0"/>
              </a:rPr>
              <a:t>FY </a:t>
            </a:r>
            <a:r>
              <a:rPr lang="en-US" altLang="en-US" sz="1800" b="1" u="sng" dirty="0" smtClean="0">
                <a:latin typeface="Tahoma" panose="020B0604030504040204" pitchFamily="34" charset="0"/>
              </a:rPr>
              <a:t>20 </a:t>
            </a:r>
            <a:r>
              <a:rPr lang="en-US" altLang="en-US" sz="1800" b="1" u="sng" dirty="0">
                <a:latin typeface="Tahoma" panose="020B0604030504040204" pitchFamily="34" charset="0"/>
              </a:rPr>
              <a:t>Proposed Budget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ahoma" panose="020B0604030504040204" pitchFamily="34" charset="0"/>
              </a:rPr>
              <a:t>   District by </a:t>
            </a:r>
            <a:r>
              <a:rPr lang="en-US" altLang="en-US" sz="1800" b="1" dirty="0" smtClean="0">
                <a:latin typeface="Tahoma" panose="020B0604030504040204" pitchFamily="34" charset="0"/>
              </a:rPr>
              <a:t>Categories</a:t>
            </a:r>
            <a:endParaRPr lang="en-US" altLang="en-US" sz="1800" b="1" dirty="0">
              <a:latin typeface="Tahoma" panose="020B060403050404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7161212" y="2057400"/>
            <a:ext cx="502988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930400" y="2133600"/>
            <a:ext cx="533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5332412" y="1826018"/>
            <a:ext cx="152402" cy="195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212" y="1447800"/>
            <a:ext cx="8534400" cy="545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7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89212" y="1491449"/>
            <a:ext cx="7008574" cy="361395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FY20</a:t>
            </a:r>
            <a:b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BUDGET CHANGES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448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94012" y="762000"/>
            <a:ext cx="62865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Tahoma" panose="020B0604030504040204" pitchFamily="34" charset="0"/>
              </a:rPr>
              <a:t>Personnel</a:t>
            </a:r>
            <a:endParaRPr lang="en-US" altLang="en-US" sz="3600" b="1" dirty="0">
              <a:latin typeface="Tahoma" panose="020B060403050404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328844" y="1752600"/>
            <a:ext cx="8804168" cy="3352800"/>
          </a:xfrm>
          <a:prstGeom prst="rect">
            <a:avLst/>
          </a:prstGeom>
        </p:spPr>
        <p:txBody>
          <a:bodyPr rIns="38100" anchor="ctr"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49338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200" dirty="0" smtClean="0">
                <a:latin typeface="Tahoma" panose="020B0604030504040204" pitchFamily="34" charset="0"/>
              </a:rPr>
              <a:t>Elementary School</a:t>
            </a: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latin typeface="Tahoma" panose="020B0604030504040204" pitchFamily="34" charset="0"/>
              </a:rPr>
              <a:t>Reallocating existing resources to meet changing enrollment, as needed.</a:t>
            </a:r>
          </a:p>
        </p:txBody>
      </p:sp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94012" y="762000"/>
            <a:ext cx="62865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Tahoma" panose="020B0604030504040204" pitchFamily="34" charset="0"/>
              </a:rPr>
              <a:t>Personnel</a:t>
            </a:r>
            <a:endParaRPr lang="en-US" altLang="en-US" sz="3600" b="1" dirty="0">
              <a:latin typeface="Tahoma" panose="020B060403050404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328844" y="1752600"/>
            <a:ext cx="8804168" cy="3352800"/>
          </a:xfrm>
          <a:prstGeom prst="rect">
            <a:avLst/>
          </a:prstGeom>
        </p:spPr>
        <p:txBody>
          <a:bodyPr rIns="38100" anchor="ctr"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49338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200" dirty="0" smtClean="0">
                <a:latin typeface="Tahoma" panose="020B0604030504040204" pitchFamily="34" charset="0"/>
              </a:rPr>
              <a:t>Middle School</a:t>
            </a: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latin typeface="Tahoma" panose="020B0604030504040204" pitchFamily="34" charset="0"/>
              </a:rPr>
              <a:t>Retirement not replaced; back filled by moving grant funded position into operating budget.</a:t>
            </a: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latin typeface="Tahoma" panose="020B0604030504040204" pitchFamily="34" charset="0"/>
              </a:rPr>
              <a:t>Free up Title I funds.</a:t>
            </a:r>
          </a:p>
        </p:txBody>
      </p:sp>
    </p:spTree>
    <p:extLst>
      <p:ext uri="{BB962C8B-B14F-4D97-AF65-F5344CB8AC3E}">
        <p14:creationId xmlns:p14="http://schemas.microsoft.com/office/powerpoint/2010/main" val="78551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94012" y="762000"/>
            <a:ext cx="62865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Tahoma" panose="020B0604030504040204" pitchFamily="34" charset="0"/>
              </a:rPr>
              <a:t>Personnel</a:t>
            </a:r>
            <a:endParaRPr lang="en-US" altLang="en-US" sz="3600" b="1" dirty="0">
              <a:latin typeface="Tahoma" panose="020B060403050404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217612" y="1752600"/>
            <a:ext cx="9448800" cy="4114800"/>
          </a:xfrm>
          <a:prstGeom prst="rect">
            <a:avLst/>
          </a:prstGeom>
        </p:spPr>
        <p:txBody>
          <a:bodyPr rIns="38100" anchor="ctr"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49338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200" dirty="0" smtClean="0">
                <a:latin typeface="Tahoma" panose="020B0604030504040204" pitchFamily="34" charset="0"/>
              </a:rPr>
              <a:t>High School</a:t>
            </a: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latin typeface="Tahoma" panose="020B0604030504040204" pitchFamily="34" charset="0"/>
              </a:rPr>
              <a:t>Addition of a clinician for the Bridge to Resilient Youth (BRTY) Program.</a:t>
            </a:r>
          </a:p>
          <a:p>
            <a:pPr marL="1876034" lvl="3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latin typeface="Tahoma" panose="020B0604030504040204" pitchFamily="34" charset="0"/>
              </a:rPr>
              <a:t>A progression of the programs at the ES &amp; MS.</a:t>
            </a: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latin typeface="Tahoma" panose="020B0604030504040204" pitchFamily="34" charset="0"/>
              </a:rPr>
              <a:t>Reassignment of one paraprofessional.</a:t>
            </a: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latin typeface="Tahoma" panose="020B0604030504040204" pitchFamily="34" charset="0"/>
              </a:rPr>
              <a:t>Maintain CVTE Director position.</a:t>
            </a:r>
          </a:p>
        </p:txBody>
      </p:sp>
    </p:spTree>
    <p:extLst>
      <p:ext uri="{BB962C8B-B14F-4D97-AF65-F5344CB8AC3E}">
        <p14:creationId xmlns:p14="http://schemas.microsoft.com/office/powerpoint/2010/main" val="287993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94012" y="762000"/>
            <a:ext cx="62865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Tahoma" panose="020B0604030504040204" pitchFamily="34" charset="0"/>
              </a:rPr>
              <a:t>Personnel</a:t>
            </a:r>
            <a:endParaRPr lang="en-US" altLang="en-US" sz="3600" b="1" dirty="0">
              <a:latin typeface="Tahoma" panose="020B060403050404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217612" y="1752600"/>
            <a:ext cx="8804168" cy="2209800"/>
          </a:xfrm>
          <a:prstGeom prst="rect">
            <a:avLst/>
          </a:prstGeom>
        </p:spPr>
        <p:txBody>
          <a:bodyPr rIns="38100" anchor="ctr"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49338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200" dirty="0" smtClean="0">
                <a:latin typeface="Tahoma" panose="020B0604030504040204" pitchFamily="34" charset="0"/>
              </a:rPr>
              <a:t>Districtwide</a:t>
            </a: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latin typeface="Tahoma" panose="020B0604030504040204" pitchFamily="34" charset="0"/>
              </a:rPr>
              <a:t>School Psychologist Intern.</a:t>
            </a:r>
          </a:p>
        </p:txBody>
      </p:sp>
    </p:spTree>
    <p:extLst>
      <p:ext uri="{BB962C8B-B14F-4D97-AF65-F5344CB8AC3E}">
        <p14:creationId xmlns:p14="http://schemas.microsoft.com/office/powerpoint/2010/main" val="412494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94012" y="762000"/>
            <a:ext cx="62865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latin typeface="Tahoma" panose="020B0604030504040204" pitchFamily="34" charset="0"/>
              </a:rPr>
              <a:t>Other</a:t>
            </a:r>
            <a:endParaRPr lang="en-US" altLang="en-US" sz="3600" b="1" dirty="0">
              <a:latin typeface="Tahoma" panose="020B060403050404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217612" y="1752600"/>
            <a:ext cx="8804168" cy="4114800"/>
          </a:xfrm>
          <a:prstGeom prst="rect">
            <a:avLst/>
          </a:prstGeom>
        </p:spPr>
        <p:txBody>
          <a:bodyPr rIns="38100" anchor="ctr"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49338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200" b="1" dirty="0" smtClean="0">
                <a:latin typeface="Tahoma" panose="020B0604030504040204" pitchFamily="34" charset="0"/>
              </a:rPr>
              <a:t>Berkshire County Retirement</a:t>
            </a: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latin typeface="Tahoma" panose="020B0604030504040204" pitchFamily="34" charset="0"/>
              </a:rPr>
              <a:t>Actual invoice amount to fully fund system.</a:t>
            </a:r>
          </a:p>
          <a:p>
            <a:pPr marL="1022743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000" b="1" dirty="0" smtClean="0">
                <a:latin typeface="Tahoma" panose="020B0604030504040204" pitchFamily="34" charset="0"/>
              </a:rPr>
              <a:t>Worker’s Compensation</a:t>
            </a: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latin typeface="Tahoma" panose="020B0604030504040204" pitchFamily="34" charset="0"/>
              </a:rPr>
              <a:t>Actual FY19 plus 10%.</a:t>
            </a:r>
          </a:p>
          <a:p>
            <a:pPr marL="1022743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000" b="1" dirty="0" smtClean="0">
                <a:latin typeface="Tahoma" panose="020B0604030504040204" pitchFamily="34" charset="0"/>
              </a:rPr>
              <a:t>Other insurance plus 10%.</a:t>
            </a:r>
          </a:p>
        </p:txBody>
      </p:sp>
    </p:spTree>
    <p:extLst>
      <p:ext uri="{BB962C8B-B14F-4D97-AF65-F5344CB8AC3E}">
        <p14:creationId xmlns:p14="http://schemas.microsoft.com/office/powerpoint/2010/main" val="224672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94012" y="762000"/>
            <a:ext cx="62865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latin typeface="Tahoma" panose="020B0604030504040204" pitchFamily="34" charset="0"/>
              </a:rPr>
              <a:t>Other</a:t>
            </a:r>
            <a:endParaRPr lang="en-US" altLang="en-US" sz="3600" b="1" dirty="0">
              <a:latin typeface="Tahoma" panose="020B060403050404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217612" y="1752600"/>
            <a:ext cx="8804168" cy="2133600"/>
          </a:xfrm>
          <a:prstGeom prst="rect">
            <a:avLst/>
          </a:prstGeom>
        </p:spPr>
        <p:txBody>
          <a:bodyPr rIns="38100" anchor="ctr"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49338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200" b="1" dirty="0" smtClean="0">
                <a:latin typeface="Tahoma" panose="020B0604030504040204" pitchFamily="34" charset="0"/>
              </a:rPr>
              <a:t>Health &amp; Dental Insurance</a:t>
            </a: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latin typeface="Tahoma" panose="020B0604030504040204" pitchFamily="34" charset="0"/>
              </a:rPr>
              <a:t>No increase for FY20.</a:t>
            </a:r>
          </a:p>
        </p:txBody>
      </p:sp>
    </p:spTree>
    <p:extLst>
      <p:ext uri="{BB962C8B-B14F-4D97-AF65-F5344CB8AC3E}">
        <p14:creationId xmlns:p14="http://schemas.microsoft.com/office/powerpoint/2010/main" val="320458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94012" y="762000"/>
            <a:ext cx="62865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latin typeface="Tahoma" panose="020B0604030504040204" pitchFamily="34" charset="0"/>
              </a:rPr>
              <a:t>Other</a:t>
            </a:r>
            <a:endParaRPr lang="en-US" altLang="en-US" sz="3600" b="1" dirty="0">
              <a:latin typeface="Tahoma" panose="020B060403050404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217612" y="1752600"/>
            <a:ext cx="9601200" cy="4648200"/>
          </a:xfrm>
          <a:prstGeom prst="rect">
            <a:avLst/>
          </a:prstGeom>
        </p:spPr>
        <p:txBody>
          <a:bodyPr rIns="38100" anchor="ctr"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49338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200" b="1" dirty="0" smtClean="0">
                <a:latin typeface="Tahoma" panose="020B0604030504040204" pitchFamily="34" charset="0"/>
              </a:rPr>
              <a:t>Transportation</a:t>
            </a: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latin typeface="Tahoma" panose="020B0604030504040204" pitchFamily="34" charset="0"/>
              </a:rPr>
              <a:t>CPI Increase of 2.4%.</a:t>
            </a: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latin typeface="Tahoma" panose="020B0604030504040204" pitchFamily="34" charset="0"/>
              </a:rPr>
              <a:t>Increase to special education to actuals plus 2.4%.</a:t>
            </a:r>
          </a:p>
          <a:p>
            <a:pPr marL="1022743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000" b="1" dirty="0" smtClean="0">
                <a:latin typeface="Tahoma" panose="020B0604030504040204" pitchFamily="34" charset="0"/>
              </a:rPr>
              <a:t>Technology</a:t>
            </a: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latin typeface="Tahoma" panose="020B0604030504040204" pitchFamily="34" charset="0"/>
              </a:rPr>
              <a:t>Increase in instructional software and hardware.</a:t>
            </a: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latin typeface="Tahoma" panose="020B0604030504040204" pitchFamily="34" charset="0"/>
              </a:rPr>
              <a:t>Increase in Districtwide software.</a:t>
            </a: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latin typeface="Tahoma" panose="020B0604030504040204" pitchFamily="34" charset="0"/>
              </a:rPr>
              <a:t>Special </a:t>
            </a:r>
            <a:r>
              <a:rPr lang="en-US" altLang="en-US" sz="2800" dirty="0">
                <a:latin typeface="Tahoma" panose="020B0604030504040204" pitchFamily="34" charset="0"/>
              </a:rPr>
              <a:t>education </a:t>
            </a:r>
            <a:r>
              <a:rPr lang="en-US" altLang="en-US" sz="2800" dirty="0" smtClean="0">
                <a:latin typeface="Tahoma" panose="020B0604030504040204" pitchFamily="34" charset="0"/>
              </a:rPr>
              <a:t>technology accounts moved.</a:t>
            </a:r>
          </a:p>
        </p:txBody>
      </p:sp>
    </p:spTree>
    <p:extLst>
      <p:ext uri="{BB962C8B-B14F-4D97-AF65-F5344CB8AC3E}">
        <p14:creationId xmlns:p14="http://schemas.microsoft.com/office/powerpoint/2010/main" val="13877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17612" y="2986088"/>
            <a:ext cx="9677400" cy="188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ahoma" panose="020B0604030504040204" pitchFamily="34" charset="0"/>
              </a:rPr>
              <a:t>To ensure all students are challenged through a wide range of experiences to become engaged, curious learners and problem solvers who effectively communicate, respect diversity, and improve themselves and their community.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646612" y="914400"/>
            <a:ext cx="35052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600" b="1" dirty="0">
                <a:latin typeface="Tahoma" panose="020B0604030504040204" pitchFamily="34" charset="0"/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94012" y="762000"/>
            <a:ext cx="62865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latin typeface="Tahoma" panose="020B0604030504040204" pitchFamily="34" charset="0"/>
              </a:rPr>
              <a:t>Other</a:t>
            </a:r>
            <a:endParaRPr lang="en-US" altLang="en-US" sz="3600" b="1" dirty="0">
              <a:latin typeface="Tahoma" panose="020B060403050404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217612" y="1752600"/>
            <a:ext cx="8804168" cy="4648200"/>
          </a:xfrm>
          <a:prstGeom prst="rect">
            <a:avLst/>
          </a:prstGeom>
        </p:spPr>
        <p:txBody>
          <a:bodyPr rIns="38100" anchor="ctr"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49338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200" b="1" dirty="0" smtClean="0">
                <a:latin typeface="Tahoma" panose="020B0604030504040204" pitchFamily="34" charset="0"/>
              </a:rPr>
              <a:t>Supplies/Texts/Materials</a:t>
            </a: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latin typeface="Tahoma" panose="020B0604030504040204" pitchFamily="34" charset="0"/>
              </a:rPr>
              <a:t>Increased particularly in core subjects of ELA, Math and science to align with state core curriculum.</a:t>
            </a: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latin typeface="Tahoma" panose="020B0604030504040204" pitchFamily="34" charset="0"/>
              </a:rPr>
              <a:t>Decreases </a:t>
            </a:r>
            <a:r>
              <a:rPr lang="en-US" altLang="en-US" sz="2800" dirty="0">
                <a:latin typeface="Tahoma" panose="020B0604030504040204" pitchFamily="34" charset="0"/>
              </a:rPr>
              <a:t>in other lines where able.</a:t>
            </a:r>
          </a:p>
          <a:p>
            <a:pPr marL="1022743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000" b="1" dirty="0" smtClean="0">
                <a:latin typeface="Tahoma" panose="020B0604030504040204" pitchFamily="34" charset="0"/>
              </a:rPr>
              <a:t>Equipment &amp; Equipment Maintenance</a:t>
            </a: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latin typeface="Tahoma" panose="020B0604030504040204" pitchFamily="34" charset="0"/>
              </a:rPr>
              <a:t>Moved </a:t>
            </a:r>
            <a:r>
              <a:rPr lang="en-US" altLang="en-US" sz="2800" smtClean="0">
                <a:latin typeface="Tahoma" panose="020B0604030504040204" pitchFamily="34" charset="0"/>
              </a:rPr>
              <a:t>special education </a:t>
            </a:r>
            <a:r>
              <a:rPr lang="en-US" altLang="en-US" sz="2800" dirty="0" smtClean="0">
                <a:latin typeface="Tahoma" panose="020B0604030504040204" pitchFamily="34" charset="0"/>
              </a:rPr>
              <a:t>costs to more appropriately account for costs.</a:t>
            </a:r>
          </a:p>
        </p:txBody>
      </p:sp>
    </p:spTree>
    <p:extLst>
      <p:ext uri="{BB962C8B-B14F-4D97-AF65-F5344CB8AC3E}">
        <p14:creationId xmlns:p14="http://schemas.microsoft.com/office/powerpoint/2010/main" val="266006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94012" y="762000"/>
            <a:ext cx="6286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latin typeface="Tahoma" panose="020B0604030504040204" pitchFamily="34" charset="0"/>
              </a:rPr>
              <a:t>CAPITAL</a:t>
            </a:r>
            <a:endParaRPr lang="en-US" altLang="en-US" sz="3600" b="1" dirty="0">
              <a:latin typeface="Tahoma" panose="020B060403050404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522412" y="1592997"/>
            <a:ext cx="8610600" cy="3893403"/>
          </a:xfrm>
          <a:prstGeom prst="rect">
            <a:avLst/>
          </a:prstGeom>
        </p:spPr>
        <p:txBody>
          <a:bodyPr rIns="38100" anchor="ctr"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49338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200" dirty="0" smtClean="0">
                <a:latin typeface="Tahoma" panose="020B0604030504040204" pitchFamily="34" charset="0"/>
              </a:rPr>
              <a:t>Tennis Court Repairs</a:t>
            </a:r>
          </a:p>
          <a:p>
            <a:pPr marL="1049338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200" dirty="0" smtClean="0">
                <a:latin typeface="Tahoma" panose="020B0604030504040204" pitchFamily="34" charset="0"/>
              </a:rPr>
              <a:t>Telephone systems at ES &amp; MS replacement.</a:t>
            </a:r>
          </a:p>
          <a:p>
            <a:pPr marL="1049338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200" dirty="0" smtClean="0">
                <a:latin typeface="Tahoma" panose="020B0604030504040204" pitchFamily="34" charset="0"/>
              </a:rPr>
              <a:t>One Truck replacement.</a:t>
            </a:r>
          </a:p>
          <a:p>
            <a:pPr marL="1049338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200" dirty="0" smtClean="0">
                <a:latin typeface="Tahoma" panose="020B0604030504040204" pitchFamily="34" charset="0"/>
              </a:rPr>
              <a:t>Wheelchair accessible van.</a:t>
            </a:r>
          </a:p>
        </p:txBody>
      </p:sp>
    </p:spTree>
    <p:extLst>
      <p:ext uri="{BB962C8B-B14F-4D97-AF65-F5344CB8AC3E}">
        <p14:creationId xmlns:p14="http://schemas.microsoft.com/office/powerpoint/2010/main" val="139557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94012" y="762000"/>
            <a:ext cx="6286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latin typeface="Tahoma" panose="020B0604030504040204" pitchFamily="34" charset="0"/>
              </a:rPr>
              <a:t>CAPITAL</a:t>
            </a:r>
            <a:endParaRPr lang="en-US" altLang="en-US" sz="3600" b="1" dirty="0">
              <a:latin typeface="Tahoma" panose="020B060403050404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522412" y="1905000"/>
            <a:ext cx="8610600" cy="4953000"/>
          </a:xfrm>
          <a:prstGeom prst="rect">
            <a:avLst/>
          </a:prstGeom>
        </p:spPr>
        <p:txBody>
          <a:bodyPr rIns="38100" anchor="ctr"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49338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200" dirty="0" smtClean="0">
                <a:latin typeface="Tahoma" panose="020B0604030504040204" pitchFamily="34" charset="0"/>
              </a:rPr>
              <a:t>Band Uniform replacement</a:t>
            </a:r>
          </a:p>
          <a:p>
            <a:pPr marL="1049338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200" dirty="0" smtClean="0">
                <a:latin typeface="Tahoma" panose="020B0604030504040204" pitchFamily="34" charset="0"/>
              </a:rPr>
              <a:t>Stabilization Fund investment</a:t>
            </a:r>
          </a:p>
          <a:p>
            <a:pPr marL="1049338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endParaRPr lang="en-US" altLang="en-US" sz="3200" dirty="0">
              <a:latin typeface="Tahoma" panose="020B0604030504040204" pitchFamily="34" charset="0"/>
            </a:endParaRPr>
          </a:p>
          <a:p>
            <a:pPr marL="1049338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endParaRPr lang="en-US" altLang="en-US" sz="2400" dirty="0" smtClean="0">
              <a:latin typeface="Tahoma" panose="020B0604030504040204" pitchFamily="34" charset="0"/>
            </a:endParaRPr>
          </a:p>
          <a:p>
            <a:pPr marL="1049338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200" dirty="0" smtClean="0">
                <a:latin typeface="Tahoma" panose="020B0604030504040204" pitchFamily="34" charset="0"/>
              </a:rPr>
              <a:t>All capital listed above to be funded by E&amp;D.</a:t>
            </a:r>
          </a:p>
          <a:p>
            <a:pPr marL="1022743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endParaRPr lang="en-US" altLang="en-US" sz="34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59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89212" y="1491449"/>
            <a:ext cx="7008574" cy="36139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BUDGET</a:t>
            </a:r>
            <a:b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</a:t>
            </a:r>
            <a:b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Department</a:t>
            </a:r>
            <a:b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16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94012" y="762000"/>
            <a:ext cx="6286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latin typeface="Tahoma" panose="020B0604030504040204" pitchFamily="34" charset="0"/>
              </a:rPr>
              <a:t>Considerations</a:t>
            </a:r>
            <a:endParaRPr lang="en-US" altLang="en-US" sz="3600" b="1" dirty="0">
              <a:latin typeface="Tahoma" panose="020B060403050404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208212" y="2362200"/>
            <a:ext cx="7848600" cy="3352800"/>
          </a:xfrm>
          <a:prstGeom prst="rect">
            <a:avLst/>
          </a:prstGeom>
        </p:spPr>
        <p:txBody>
          <a:bodyPr rIns="38100" anchor="ctr"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3600" dirty="0" smtClean="0">
                <a:latin typeface="Tahoma" panose="020B0604030504040204" pitchFamily="34" charset="0"/>
              </a:rPr>
              <a:t>  Benefits </a:t>
            </a:r>
            <a:r>
              <a:rPr lang="en-US" altLang="en-US" sz="3600" dirty="0">
                <a:latin typeface="Tahoma" panose="020B0604030504040204" pitchFamily="34" charset="0"/>
              </a:rPr>
              <a:t>Allocated Proportionally.</a:t>
            </a:r>
          </a:p>
          <a:p>
            <a:pPr marL="684213" indent="-684213">
              <a:lnSpc>
                <a:spcPct val="115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3600" dirty="0" smtClean="0">
                <a:latin typeface="Tahoma" panose="020B0604030504040204" pitchFamily="34" charset="0"/>
              </a:rPr>
              <a:t>Full </a:t>
            </a:r>
            <a:r>
              <a:rPr lang="en-US" altLang="en-US" sz="3600" dirty="0">
                <a:latin typeface="Tahoma" panose="020B0604030504040204" pitchFamily="34" charset="0"/>
              </a:rPr>
              <a:t>costs of schools, including facilities/grounds.</a:t>
            </a:r>
          </a:p>
        </p:txBody>
      </p:sp>
    </p:spTree>
    <p:extLst>
      <p:ext uri="{BB962C8B-B14F-4D97-AF65-F5344CB8AC3E}">
        <p14:creationId xmlns:p14="http://schemas.microsoft.com/office/powerpoint/2010/main" val="390967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94012" y="762000"/>
            <a:ext cx="6286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latin typeface="Tahoma" panose="020B0604030504040204" pitchFamily="34" charset="0"/>
              </a:rPr>
              <a:t>Summary</a:t>
            </a:r>
            <a:endParaRPr lang="en-US" altLang="en-US" sz="3600" b="1" dirty="0">
              <a:latin typeface="Tahoma" panose="020B060403050404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36612" y="2362200"/>
            <a:ext cx="11161712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82625" indent="-6826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dirty="0" smtClean="0">
                <a:latin typeface="Tahoma" panose="020B0604030504040204" pitchFamily="34" charset="0"/>
              </a:rPr>
              <a:t>Elementary School			20.41%</a:t>
            </a:r>
          </a:p>
          <a:p>
            <a:pPr eaLnBrk="1" hangingPunct="1">
              <a:lnSpc>
                <a:spcPct val="115000"/>
              </a:lnSpc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dirty="0" smtClean="0">
                <a:latin typeface="Tahoma" panose="020B0604030504040204" pitchFamily="34" charset="0"/>
              </a:rPr>
              <a:t>Middle School				18.08%</a:t>
            </a:r>
          </a:p>
          <a:p>
            <a:pPr eaLnBrk="1" hangingPunct="1">
              <a:lnSpc>
                <a:spcPct val="115000"/>
              </a:lnSpc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dirty="0" smtClean="0">
                <a:latin typeface="Tahoma" panose="020B0604030504040204" pitchFamily="34" charset="0"/>
              </a:rPr>
              <a:t>High School				25.97%</a:t>
            </a:r>
          </a:p>
          <a:p>
            <a:pPr eaLnBrk="1" hangingPunct="1">
              <a:lnSpc>
                <a:spcPct val="115000"/>
              </a:lnSpc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dirty="0" smtClean="0">
                <a:latin typeface="Tahoma" panose="020B0604030504040204" pitchFamily="34" charset="0"/>
              </a:rPr>
              <a:t>Student Services (+ ELL)		  </a:t>
            </a:r>
            <a:r>
              <a:rPr lang="en-US" altLang="en-US" u="sng" dirty="0" smtClean="0">
                <a:latin typeface="Tahoma" panose="020B0604030504040204" pitchFamily="34" charset="0"/>
              </a:rPr>
              <a:t>9.60%</a:t>
            </a:r>
          </a:p>
          <a:p>
            <a:pPr marL="0" indent="0" eaLnBrk="1" hangingPunct="1">
              <a:lnSpc>
                <a:spcPct val="115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dirty="0" smtClean="0">
                <a:latin typeface="Tahoma" panose="020B0604030504040204" pitchFamily="34" charset="0"/>
              </a:rPr>
              <a:t>						74.06%</a:t>
            </a:r>
          </a:p>
        </p:txBody>
      </p:sp>
      <p:sp>
        <p:nvSpPr>
          <p:cNvPr id="7" name="Rectangle 6"/>
          <p:cNvSpPr/>
          <p:nvPr/>
        </p:nvSpPr>
        <p:spPr>
          <a:xfrm>
            <a:off x="8151812" y="5638800"/>
            <a:ext cx="15240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56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94012" y="762000"/>
            <a:ext cx="6286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latin typeface="Tahoma" panose="020B0604030504040204" pitchFamily="34" charset="0"/>
              </a:rPr>
              <a:t>Summary</a:t>
            </a:r>
            <a:endParaRPr lang="en-US" altLang="en-US" sz="3600" b="1" dirty="0">
              <a:latin typeface="Tahoma" panose="020B060403050404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26870" y="2438400"/>
            <a:ext cx="10742612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3000" dirty="0">
                <a:latin typeface="Tahoma" panose="020B0604030504040204" pitchFamily="34" charset="0"/>
              </a:rPr>
              <a:t>District-Wide – All Other	*		  </a:t>
            </a:r>
            <a:r>
              <a:rPr lang="en-US" altLang="en-US" sz="3000" dirty="0" smtClean="0">
                <a:latin typeface="Tahoma" panose="020B0604030504040204" pitchFamily="34" charset="0"/>
              </a:rPr>
              <a:t>13.72%</a:t>
            </a:r>
            <a:endParaRPr lang="en-US" altLang="en-US" sz="30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3000" dirty="0">
                <a:latin typeface="Tahoma" panose="020B0604030504040204" pitchFamily="34" charset="0"/>
              </a:rPr>
              <a:t>School Committee &amp; Administration	   </a:t>
            </a:r>
            <a:r>
              <a:rPr lang="en-US" altLang="en-US" sz="3000" dirty="0" smtClean="0">
                <a:latin typeface="Tahoma" panose="020B0604030504040204" pitchFamily="34" charset="0"/>
              </a:rPr>
              <a:t> 7.56%</a:t>
            </a:r>
            <a:endParaRPr lang="en-US" altLang="en-US" sz="30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3000" dirty="0">
                <a:latin typeface="Tahoma" panose="020B0604030504040204" pitchFamily="34" charset="0"/>
              </a:rPr>
              <a:t>Facilities &amp; Maintenance			   </a:t>
            </a:r>
            <a:r>
              <a:rPr lang="en-US" altLang="en-US" sz="3000" dirty="0" smtClean="0">
                <a:latin typeface="Tahoma" panose="020B0604030504040204" pitchFamily="34" charset="0"/>
              </a:rPr>
              <a:t>2.33%</a:t>
            </a:r>
            <a:endParaRPr lang="en-US" altLang="en-US" sz="30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3000" dirty="0">
                <a:latin typeface="Tahoma" panose="020B0604030504040204" pitchFamily="34" charset="0"/>
              </a:rPr>
              <a:t>District-Wide – Tech. &amp; Food Service  </a:t>
            </a:r>
            <a:r>
              <a:rPr lang="en-US" altLang="en-US" sz="3000" dirty="0" smtClean="0">
                <a:latin typeface="Tahoma" panose="020B0604030504040204" pitchFamily="34" charset="0"/>
              </a:rPr>
              <a:t>	   2.45%</a:t>
            </a:r>
            <a:endParaRPr lang="en-US" altLang="en-US" sz="3000" dirty="0">
              <a:latin typeface="Tahoma" panose="020B0604030504040204" pitchFamily="34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655470" y="5835650"/>
            <a:ext cx="893544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*  Includes non-public transportation and all contingency.</a:t>
            </a:r>
          </a:p>
        </p:txBody>
      </p:sp>
    </p:spTree>
    <p:extLst>
      <p:ext uri="{BB962C8B-B14F-4D97-AF65-F5344CB8AC3E}">
        <p14:creationId xmlns:p14="http://schemas.microsoft.com/office/powerpoint/2010/main" val="361989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188324" y="433387"/>
            <a:ext cx="28956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u="sng" dirty="0">
                <a:latin typeface="Tahoma" panose="020B0604030504040204" pitchFamily="34" charset="0"/>
              </a:rPr>
              <a:t>FY </a:t>
            </a:r>
            <a:r>
              <a:rPr lang="en-US" altLang="en-US" sz="1800" b="1" u="sng" dirty="0" smtClean="0">
                <a:latin typeface="Tahoma" panose="020B0604030504040204" pitchFamily="34" charset="0"/>
              </a:rPr>
              <a:t>20 </a:t>
            </a:r>
            <a:r>
              <a:rPr lang="en-US" altLang="en-US" sz="1800" b="1" u="sng" dirty="0">
                <a:latin typeface="Tahoma" panose="020B0604030504040204" pitchFamily="34" charset="0"/>
              </a:rPr>
              <a:t>Proposed Budget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ahoma" panose="020B0604030504040204" pitchFamily="34" charset="0"/>
              </a:rPr>
              <a:t>   District by Function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276" y="1295400"/>
            <a:ext cx="9417648" cy="607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3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122612" y="685800"/>
            <a:ext cx="5867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latin typeface="Tahoma" panose="020B0604030504040204" pitchFamily="34" charset="0"/>
              </a:rPr>
              <a:t>Operating Budget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03412" y="2057400"/>
            <a:ext cx="880241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1825" indent="-517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200" u="sng" dirty="0">
                <a:latin typeface="Tahoma" panose="020B0604030504040204" pitchFamily="34" charset="0"/>
              </a:rPr>
              <a:t>Expenditures				Change</a:t>
            </a:r>
            <a:r>
              <a:rPr lang="en-US" altLang="en-US" sz="3200" dirty="0">
                <a:latin typeface="Tahoma" panose="020B0604030504040204" pitchFamily="34" charset="0"/>
              </a:rPr>
              <a:t>	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3200" dirty="0">
              <a:latin typeface="Tahoma" panose="020B0604030504040204" pitchFamily="34" charset="0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200" dirty="0">
                <a:latin typeface="Tahoma" panose="020B0604030504040204" pitchFamily="34" charset="0"/>
              </a:rPr>
              <a:t>$</a:t>
            </a:r>
            <a:r>
              <a:rPr lang="en-US" altLang="en-US" sz="3200" dirty="0" smtClean="0">
                <a:latin typeface="Tahoma" panose="020B0604030504040204" pitchFamily="34" charset="0"/>
              </a:rPr>
              <a:t>28,412,113 </a:t>
            </a:r>
            <a:r>
              <a:rPr lang="en-US" altLang="en-US" sz="3200" dirty="0">
                <a:latin typeface="Tahoma" panose="020B0604030504040204" pitchFamily="34" charset="0"/>
              </a:rPr>
              <a:t>gross budget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1600" dirty="0">
              <a:latin typeface="Tahoma" panose="020B060403050404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>
                <a:latin typeface="Tahoma" panose="020B0604030504040204" pitchFamily="34" charset="0"/>
              </a:rPr>
              <a:t>	</a:t>
            </a:r>
            <a:r>
              <a:rPr lang="en-US" altLang="en-US" sz="3200" u="sng" dirty="0" smtClean="0">
                <a:latin typeface="Tahoma" panose="020B0604030504040204" pitchFamily="34" charset="0"/>
              </a:rPr>
              <a:t>$1,155,996</a:t>
            </a:r>
            <a:r>
              <a:rPr lang="en-US" altLang="en-US" sz="3200" dirty="0">
                <a:latin typeface="Tahoma" panose="020B0604030504040204" pitchFamily="34" charset="0"/>
              </a:rPr>
              <a:t>				</a:t>
            </a:r>
            <a:r>
              <a:rPr lang="en-US" altLang="en-US" sz="3200" u="sng" dirty="0" smtClean="0">
                <a:latin typeface="Tahoma" panose="020B0604030504040204" pitchFamily="34" charset="0"/>
              </a:rPr>
              <a:t>4.24%</a:t>
            </a:r>
            <a:endParaRPr lang="en-US" altLang="en-US" sz="3200" dirty="0">
              <a:latin typeface="Tahoma" panose="020B0604030504040204" pitchFamily="34" charset="0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3600" dirty="0">
              <a:latin typeface="Tahoma" panose="020B0604030504040204" pitchFamily="34" charset="0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200" dirty="0">
                <a:latin typeface="Tahoma" panose="020B0604030504040204" pitchFamily="34" charset="0"/>
              </a:rPr>
              <a:t>$</a:t>
            </a:r>
            <a:r>
              <a:rPr lang="en-US" altLang="en-US" sz="3200" dirty="0" smtClean="0">
                <a:latin typeface="Tahoma" panose="020B0604030504040204" pitchFamily="34" charset="0"/>
              </a:rPr>
              <a:t>26,212,113 </a:t>
            </a:r>
            <a:r>
              <a:rPr lang="en-US" altLang="en-US" sz="3200" dirty="0">
                <a:latin typeface="Tahoma" panose="020B0604030504040204" pitchFamily="34" charset="0"/>
              </a:rPr>
              <a:t>net operating budget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1600" dirty="0">
              <a:latin typeface="Tahoma" panose="020B0604030504040204" pitchFamily="34" charset="0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200" dirty="0">
                <a:latin typeface="Tahoma" panose="020B0604030504040204" pitchFamily="34" charset="0"/>
              </a:rPr>
              <a:t>	</a:t>
            </a:r>
            <a:r>
              <a:rPr lang="en-US" altLang="en-US" sz="3200" u="sng" dirty="0" smtClean="0">
                <a:latin typeface="Tahoma" panose="020B0604030504040204" pitchFamily="34" charset="0"/>
              </a:rPr>
              <a:t>$1,058,417</a:t>
            </a:r>
            <a:r>
              <a:rPr lang="en-US" altLang="en-US" sz="3200" dirty="0">
                <a:latin typeface="Tahoma" panose="020B0604030504040204" pitchFamily="34" charset="0"/>
              </a:rPr>
              <a:t>				</a:t>
            </a:r>
            <a:r>
              <a:rPr lang="en-US" altLang="en-US" sz="3200" u="sng" dirty="0" smtClean="0">
                <a:latin typeface="Tahoma" panose="020B0604030504040204" pitchFamily="34" charset="0"/>
              </a:rPr>
              <a:t>4.21%</a:t>
            </a:r>
            <a:endParaRPr lang="en-US" altLang="en-US" sz="3200" u="sng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02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122612" y="685800"/>
            <a:ext cx="5867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latin typeface="Tahoma" panose="020B0604030504040204" pitchFamily="34" charset="0"/>
              </a:rPr>
              <a:t>Operating Budget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132012" y="1752600"/>
            <a:ext cx="7772400" cy="4419600"/>
          </a:xfrm>
          <a:prstGeom prst="rect">
            <a:avLst/>
          </a:prstGeom>
        </p:spPr>
        <p:txBody>
          <a:bodyPr rIns="38100" anchor="ctr"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49338" lvl="1" indent="-60960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altLang="en-US" sz="2800" dirty="0" smtClean="0">
                <a:latin typeface="Tahoma" pitchFamily="34" charset="0"/>
              </a:rPr>
              <a:t>Difference between Gross Operating and Net Operating due to reduction by Choice &amp; Tuition Revenue</a:t>
            </a:r>
          </a:p>
          <a:p>
            <a:pPr marL="439738" lvl="1" indent="0">
              <a:spcBef>
                <a:spcPts val="0"/>
              </a:spcBef>
              <a:buFontTx/>
              <a:buNone/>
              <a:defRPr/>
            </a:pPr>
            <a:endParaRPr lang="en-US" altLang="en-US" sz="2800" dirty="0" smtClean="0">
              <a:latin typeface="Tahoma" pitchFamily="34" charset="0"/>
            </a:endParaRPr>
          </a:p>
          <a:p>
            <a:pPr marL="1049338" lvl="1" indent="-60960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altLang="en-US" sz="2800" dirty="0" smtClean="0">
                <a:latin typeface="Tahoma" pitchFamily="34" charset="0"/>
              </a:rPr>
              <a:t>Choice up $125,000 after use of reserve funds.</a:t>
            </a:r>
            <a:endParaRPr lang="en-US" altLang="en-US" sz="2800" dirty="0" smtClean="0">
              <a:solidFill>
                <a:srgbClr val="FF0000"/>
              </a:solidFill>
              <a:latin typeface="Tahoma" pitchFamily="34" charset="0"/>
            </a:endParaRPr>
          </a:p>
          <a:p>
            <a:pPr marL="439738" lvl="1" indent="0">
              <a:spcBef>
                <a:spcPts val="0"/>
              </a:spcBef>
              <a:buFontTx/>
              <a:buNone/>
              <a:defRPr/>
            </a:pPr>
            <a:endParaRPr lang="en-US" altLang="en-US" sz="2800" dirty="0" smtClean="0">
              <a:latin typeface="Tahoma" pitchFamily="34" charset="0"/>
            </a:endParaRPr>
          </a:p>
          <a:p>
            <a:pPr marL="1049338" lvl="1" indent="-60960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altLang="en-US" sz="2800" dirty="0" smtClean="0">
                <a:latin typeface="Tahoma" pitchFamily="34" charset="0"/>
              </a:rPr>
              <a:t>Tuition down by </a:t>
            </a:r>
            <a:r>
              <a:rPr lang="en-US" altLang="en-US" sz="2800" dirty="0" smtClean="0">
                <a:solidFill>
                  <a:srgbClr val="FF0000"/>
                </a:solidFill>
                <a:latin typeface="Tahoma" pitchFamily="34" charset="0"/>
              </a:rPr>
              <a:t>$27,421 </a:t>
            </a:r>
            <a:r>
              <a:rPr lang="en-US" altLang="en-US" sz="2800" dirty="0" smtClean="0">
                <a:latin typeface="Tahoma" pitchFamily="34" charset="0"/>
              </a:rPr>
              <a:t>after use of      150,000 in reserves.</a:t>
            </a:r>
          </a:p>
        </p:txBody>
      </p:sp>
    </p:spTree>
    <p:extLst>
      <p:ext uri="{BB962C8B-B14F-4D97-AF65-F5344CB8AC3E}">
        <p14:creationId xmlns:p14="http://schemas.microsoft.com/office/powerpoint/2010/main" val="97056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98612" y="2667000"/>
            <a:ext cx="881538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1825" indent="-517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3200" dirty="0" smtClean="0"/>
              <a:t>Maintain levels of funding that will provide high quality education for all our students.</a:t>
            </a:r>
          </a:p>
          <a:p>
            <a:pPr marL="114300" lvl="1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sz="3200" dirty="0" smtClean="0"/>
              <a:t> 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3200" dirty="0" smtClean="0"/>
              <a:t>Expand opportunities for student success.</a:t>
            </a:r>
          </a:p>
          <a:p>
            <a:pPr marL="114300" lvl="1" indent="0" eaLnBrk="1" hangingPunct="1">
              <a:spcBef>
                <a:spcPct val="0"/>
              </a:spcBef>
              <a:buNone/>
              <a:defRPr/>
            </a:pPr>
            <a:endParaRPr lang="en-US" sz="3200" dirty="0" smtClean="0"/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3200" dirty="0" smtClean="0"/>
              <a:t>Ensure equitable access for all students.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517899" y="1219200"/>
            <a:ext cx="5867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u="sng" cap="small" dirty="0" smtClean="0">
                <a:latin typeface="Tahoma" panose="020B0604030504040204" pitchFamily="34" charset="0"/>
              </a:rPr>
              <a:t>Budget Priorities</a:t>
            </a:r>
            <a:endParaRPr lang="en-US" altLang="en-US" sz="4800" b="1" u="sng" cap="small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676400"/>
            <a:ext cx="7008574" cy="35814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FY20</a:t>
            </a:r>
            <a:b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CAPITAL BUDGET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60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94012" y="762000"/>
            <a:ext cx="6286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latin typeface="Tahoma" panose="020B0604030504040204" pitchFamily="34" charset="0"/>
              </a:rPr>
              <a:t>FY 20</a:t>
            </a:r>
            <a:endParaRPr lang="en-US" altLang="en-US" sz="3600" b="1" dirty="0">
              <a:latin typeface="Tahoma" panose="020B060403050404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17612" y="2667000"/>
            <a:ext cx="10361612" cy="271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ahoma" panose="020B0604030504040204" pitchFamily="34" charset="0"/>
              </a:rPr>
              <a:t>Project		</a:t>
            </a:r>
            <a:r>
              <a:rPr lang="en-US" altLang="en-US" sz="2400" b="1" dirty="0" smtClean="0">
                <a:latin typeface="Tahoma" panose="020B0604030504040204" pitchFamily="34" charset="0"/>
              </a:rPr>
              <a:t>	Principal</a:t>
            </a:r>
            <a:r>
              <a:rPr lang="en-US" altLang="en-US" sz="2400" b="1" dirty="0">
                <a:latin typeface="Tahoma" panose="020B0604030504040204" pitchFamily="34" charset="0"/>
              </a:rPr>
              <a:t>	  Interest	     Total</a:t>
            </a:r>
            <a:endParaRPr lang="en-US" altLang="en-US" sz="1800" dirty="0">
              <a:latin typeface="Tahoma" panose="020B0604030504040204" pitchFamily="34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Tahoma" panose="020B0604030504040204" pitchFamily="34" charset="0"/>
              </a:rPr>
              <a:t>ES &amp; MS Construction  Bond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Tahoma" panose="020B0604030504040204" pitchFamily="34" charset="0"/>
              </a:rPr>
              <a:t>			$</a:t>
            </a:r>
            <a:r>
              <a:rPr lang="en-US" altLang="en-US" sz="2000" dirty="0" smtClean="0">
                <a:latin typeface="Tahoma" panose="020B0604030504040204" pitchFamily="34" charset="0"/>
              </a:rPr>
              <a:t>1,450,000</a:t>
            </a:r>
            <a:r>
              <a:rPr lang="en-US" altLang="en-US" sz="2000" dirty="0">
                <a:latin typeface="Tahoma" panose="020B0604030504040204" pitchFamily="34" charset="0"/>
              </a:rPr>
              <a:t>	$ </a:t>
            </a:r>
            <a:r>
              <a:rPr lang="en-US" altLang="en-US" sz="2000" dirty="0" smtClean="0">
                <a:latin typeface="Tahoma" panose="020B0604030504040204" pitchFamily="34" charset="0"/>
              </a:rPr>
              <a:t> 358,000</a:t>
            </a:r>
            <a:r>
              <a:rPr lang="en-US" altLang="en-US" sz="2000" dirty="0">
                <a:latin typeface="Tahoma" panose="020B0604030504040204" pitchFamily="34" charset="0"/>
              </a:rPr>
              <a:t>	</a:t>
            </a:r>
            <a:r>
              <a:rPr lang="en-US" altLang="en-US" sz="2000" dirty="0" smtClean="0">
                <a:latin typeface="Tahoma" panose="020B0604030504040204" pitchFamily="34" charset="0"/>
              </a:rPr>
              <a:t>	$1,808,000</a:t>
            </a:r>
            <a:endParaRPr lang="en-US" altLang="en-US" sz="2000" dirty="0">
              <a:latin typeface="Tahoma" panose="020B0604030504040204" pitchFamily="34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Tahoma" panose="020B0604030504040204" pitchFamily="34" charset="0"/>
              </a:rPr>
              <a:t>ST Borrowing		$   100,000	$   </a:t>
            </a:r>
            <a:r>
              <a:rPr lang="en-US" altLang="en-US" sz="2000" dirty="0" smtClean="0">
                <a:latin typeface="Tahoma" panose="020B0604030504040204" pitchFamily="34" charset="0"/>
              </a:rPr>
              <a:t> 25,000</a:t>
            </a:r>
            <a:r>
              <a:rPr lang="en-US" altLang="en-US" sz="2000" dirty="0">
                <a:latin typeface="Tahoma" panose="020B0604030504040204" pitchFamily="34" charset="0"/>
              </a:rPr>
              <a:t>	</a:t>
            </a:r>
            <a:r>
              <a:rPr lang="en-US" altLang="en-US" sz="2000" dirty="0" smtClean="0">
                <a:latin typeface="Tahoma" panose="020B0604030504040204" pitchFamily="34" charset="0"/>
              </a:rPr>
              <a:t>$   </a:t>
            </a:r>
            <a:r>
              <a:rPr lang="en-US" altLang="en-US" sz="2000" dirty="0">
                <a:latin typeface="Tahoma" panose="020B0604030504040204" pitchFamily="34" charset="0"/>
              </a:rPr>
              <a:t>125,000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en-US" sz="2000" dirty="0" smtClean="0">
                <a:latin typeface="Tahoma" panose="020B0604030504040204" pitchFamily="34" charset="0"/>
              </a:rPr>
              <a:t>Capital Purchases/Repairs</a:t>
            </a:r>
            <a:r>
              <a:rPr lang="en-US" altLang="en-US" sz="2000" dirty="0">
                <a:latin typeface="Tahoma" panose="020B0604030504040204" pitchFamily="34" charset="0"/>
              </a:rPr>
              <a:t>	</a:t>
            </a:r>
            <a:r>
              <a:rPr lang="en-US" altLang="en-US" sz="2000" dirty="0" smtClean="0">
                <a:latin typeface="Tahoma" panose="020B0604030504040204" pitchFamily="34" charset="0"/>
              </a:rPr>
              <a:t>$            </a:t>
            </a:r>
            <a:r>
              <a:rPr lang="en-US" altLang="en-US" sz="2000" dirty="0">
                <a:latin typeface="Tahoma" panose="020B0604030504040204" pitchFamily="34" charset="0"/>
              </a:rPr>
              <a:t>0	</a:t>
            </a:r>
            <a:r>
              <a:rPr lang="en-US" altLang="en-US" sz="2000" dirty="0" smtClean="0">
                <a:latin typeface="Tahoma" panose="020B0604030504040204" pitchFamily="34" charset="0"/>
              </a:rPr>
              <a:t>$            0</a:t>
            </a:r>
            <a:r>
              <a:rPr lang="en-US" altLang="en-US" sz="2000" dirty="0">
                <a:latin typeface="Tahoma" panose="020B0604030504040204" pitchFamily="34" charset="0"/>
              </a:rPr>
              <a:t>	$   </a:t>
            </a:r>
            <a:r>
              <a:rPr lang="en-US" altLang="en-US" sz="2000" dirty="0" smtClean="0">
                <a:latin typeface="Tahoma" panose="020B0604030504040204" pitchFamily="34" charset="0"/>
              </a:rPr>
              <a:t>185,000</a:t>
            </a:r>
            <a:endParaRPr lang="en-US" altLang="en-US" sz="2000" dirty="0">
              <a:latin typeface="Tahoma" panose="020B0604030504040204" pitchFamily="34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Tahoma" panose="020B0604030504040204" pitchFamily="34" charset="0"/>
              </a:rPr>
              <a:t>Stabilization Fund 	</a:t>
            </a:r>
            <a:r>
              <a:rPr lang="en-US" altLang="en-US" sz="2000" dirty="0" smtClean="0">
                <a:latin typeface="Tahoma" panose="020B0604030504040204" pitchFamily="34" charset="0"/>
              </a:rPr>
              <a:t>	</a:t>
            </a:r>
            <a:r>
              <a:rPr lang="en-US" altLang="en-US" sz="2000" u="sng" dirty="0" smtClean="0">
                <a:latin typeface="Tahoma" panose="020B0604030504040204" pitchFamily="34" charset="0"/>
              </a:rPr>
              <a:t>$            </a:t>
            </a:r>
            <a:r>
              <a:rPr lang="en-US" altLang="en-US" sz="2000" u="sng" dirty="0">
                <a:latin typeface="Tahoma" panose="020B0604030504040204" pitchFamily="34" charset="0"/>
              </a:rPr>
              <a:t>0	</a:t>
            </a:r>
            <a:r>
              <a:rPr lang="en-US" altLang="en-US" sz="2000" u="sng" dirty="0" smtClean="0">
                <a:latin typeface="Tahoma" panose="020B0604030504040204" pitchFamily="34" charset="0"/>
              </a:rPr>
              <a:t>$</a:t>
            </a:r>
            <a:r>
              <a:rPr lang="en-US" altLang="en-US" sz="2000" u="sng" dirty="0">
                <a:latin typeface="Tahoma" panose="020B0604030504040204" pitchFamily="34" charset="0"/>
              </a:rPr>
              <a:t> </a:t>
            </a:r>
            <a:r>
              <a:rPr lang="en-US" altLang="en-US" sz="2000" u="sng" dirty="0" smtClean="0">
                <a:latin typeface="Tahoma" panose="020B0604030504040204" pitchFamily="34" charset="0"/>
              </a:rPr>
              <a:t>           0</a:t>
            </a:r>
            <a:r>
              <a:rPr lang="en-US" altLang="en-US" sz="2000" u="sng" dirty="0">
                <a:latin typeface="Tahoma" panose="020B0604030504040204" pitchFamily="34" charset="0"/>
              </a:rPr>
              <a:t>	$   </a:t>
            </a:r>
            <a:r>
              <a:rPr lang="en-US" altLang="en-US" sz="2000" u="sng" dirty="0" smtClean="0">
                <a:latin typeface="Tahoma" panose="020B0604030504040204" pitchFamily="34" charset="0"/>
              </a:rPr>
              <a:t>100,000</a:t>
            </a:r>
            <a:endParaRPr lang="en-US" altLang="en-US" sz="2000" dirty="0">
              <a:latin typeface="Tahoma" panose="020B0604030504040204" pitchFamily="34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Tahoma" panose="020B0604030504040204" pitchFamily="34" charset="0"/>
              </a:rPr>
              <a:t>TOTAL			$</a:t>
            </a:r>
            <a:r>
              <a:rPr lang="en-US" altLang="en-US" sz="2000" b="1" dirty="0" smtClean="0">
                <a:latin typeface="Tahoma" panose="020B0604030504040204" pitchFamily="34" charset="0"/>
              </a:rPr>
              <a:t>1,550,000</a:t>
            </a:r>
            <a:r>
              <a:rPr lang="en-US" altLang="en-US" sz="2000" b="1" dirty="0">
                <a:latin typeface="Tahoma" panose="020B0604030504040204" pitchFamily="34" charset="0"/>
              </a:rPr>
              <a:t>	$ </a:t>
            </a:r>
            <a:r>
              <a:rPr lang="en-US" altLang="en-US" sz="2000" b="1" dirty="0" smtClean="0">
                <a:latin typeface="Tahoma" panose="020B0604030504040204" pitchFamily="34" charset="0"/>
              </a:rPr>
              <a:t>383,000</a:t>
            </a:r>
            <a:r>
              <a:rPr lang="en-US" altLang="en-US" sz="2000" b="1" dirty="0">
                <a:latin typeface="Tahoma" panose="020B0604030504040204" pitchFamily="34" charset="0"/>
              </a:rPr>
              <a:t>	</a:t>
            </a:r>
            <a:r>
              <a:rPr lang="en-US" altLang="en-US" sz="2000" b="1" dirty="0" smtClean="0">
                <a:latin typeface="Tahoma" panose="020B0604030504040204" pitchFamily="34" charset="0"/>
              </a:rPr>
              <a:t>$2,218,000</a:t>
            </a:r>
            <a:endParaRPr lang="en-US" altLang="en-US" sz="2000" b="1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524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676400"/>
            <a:ext cx="7008574" cy="35814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FY20</a:t>
            </a:r>
            <a:b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REVENUE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28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94012" y="762000"/>
            <a:ext cx="6286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latin typeface="Tahoma" panose="020B0604030504040204" pitchFamily="34" charset="0"/>
              </a:rPr>
              <a:t>Revenue</a:t>
            </a:r>
            <a:endParaRPr lang="en-US" altLang="en-US" sz="3600" b="1" dirty="0">
              <a:latin typeface="Tahoma" panose="020B0604030504040204" pitchFamily="34" charset="0"/>
            </a:endParaRPr>
          </a:p>
        </p:txBody>
      </p: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2398712" y="1850172"/>
            <a:ext cx="7821614" cy="625475"/>
            <a:chOff x="732" y="1123"/>
            <a:chExt cx="4927" cy="394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732" y="1152"/>
              <a:ext cx="18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Tahoma" panose="020B0604030504040204" pitchFamily="34" charset="0"/>
                  <a:cs typeface="Tahoma" panose="020B0604030504040204" pitchFamily="34" charset="0"/>
                </a:rPr>
                <a:t>Chapter 70</a:t>
              </a: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2832" y="1123"/>
              <a:ext cx="282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Tahoma" panose="020B0604030504040204" pitchFamily="34" charset="0"/>
                  <a:cs typeface="Tahoma" panose="020B0604030504040204" pitchFamily="34" charset="0"/>
                </a:rPr>
                <a:t>$ </a:t>
              </a:r>
              <a:r>
                <a:rPr lang="en-US" altLang="en-US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2,923,288</a:t>
              </a:r>
              <a:r>
                <a:rPr lang="en-US" altLang="en-US" dirty="0">
                  <a:latin typeface="Tahoma" panose="020B0604030504040204" pitchFamily="34" charset="0"/>
                  <a:cs typeface="Tahoma" panose="020B0604030504040204" pitchFamily="34" charset="0"/>
                </a:rPr>
                <a:t>	   </a:t>
              </a:r>
              <a:r>
                <a:rPr lang="en-US" altLang="en-US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  1.07%</a:t>
              </a:r>
              <a:endParaRPr lang="en-US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" name="Group 19"/>
          <p:cNvGrpSpPr>
            <a:grpSpLocks/>
          </p:cNvGrpSpPr>
          <p:nvPr/>
        </p:nvGrpSpPr>
        <p:grpSpPr bwMode="auto">
          <a:xfrm>
            <a:off x="2398712" y="2672497"/>
            <a:ext cx="7916863" cy="1422400"/>
            <a:chOff x="732" y="1632"/>
            <a:chExt cx="4987" cy="896"/>
          </a:xfrm>
        </p:grpSpPr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732" y="2144"/>
              <a:ext cx="19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Tahoma" panose="020B0604030504040204" pitchFamily="34" charset="0"/>
                  <a:cs typeface="Tahoma" panose="020B0604030504040204" pitchFamily="34" charset="0"/>
                </a:rPr>
                <a:t>School Choice</a:t>
              </a: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832" y="2160"/>
              <a:ext cx="288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Tahoma" panose="020B0604030504040204" pitchFamily="34" charset="0"/>
                  <a:cs typeface="Tahoma" panose="020B0604030504040204" pitchFamily="34" charset="0"/>
                </a:rPr>
                <a:t>$ </a:t>
              </a:r>
              <a:r>
                <a:rPr lang="en-US" altLang="en-US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1,250,000</a:t>
              </a:r>
              <a:r>
                <a:rPr lang="en-US" altLang="en-US" dirty="0">
                  <a:latin typeface="Tahoma" panose="020B0604030504040204" pitchFamily="34" charset="0"/>
                  <a:cs typeface="Tahoma" panose="020B0604030504040204" pitchFamily="34" charset="0"/>
                </a:rPr>
                <a:t>	 </a:t>
              </a:r>
              <a:r>
                <a:rPr lang="en-US" altLang="en-US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   11.11%</a:t>
              </a:r>
              <a:endParaRPr lang="en-US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8"/>
            <p:cNvGrpSpPr>
              <a:grpSpLocks/>
            </p:cNvGrpSpPr>
            <p:nvPr/>
          </p:nvGrpSpPr>
          <p:grpSpPr bwMode="auto">
            <a:xfrm>
              <a:off x="732" y="1632"/>
              <a:ext cx="4908" cy="381"/>
              <a:chOff x="732" y="1632"/>
              <a:chExt cx="4908" cy="381"/>
            </a:xfrm>
          </p:grpSpPr>
          <p:sp>
            <p:nvSpPr>
              <p:cNvPr id="15" name="Text Box 5"/>
              <p:cNvSpPr txBox="1">
                <a:spLocks noChangeArrowheads="1"/>
              </p:cNvSpPr>
              <p:nvPr/>
            </p:nvSpPr>
            <p:spPr bwMode="auto">
              <a:xfrm>
                <a:off x="732" y="1648"/>
                <a:ext cx="162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Chapter 71</a:t>
                </a: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2832" y="1632"/>
                <a:ext cx="2808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dirty="0">
                    <a:latin typeface="Tahoma" panose="020B0604030504040204" pitchFamily="34" charset="0"/>
                    <a:cs typeface="Tahoma" panose="020B0604030504040204" pitchFamily="34" charset="0"/>
                  </a:rPr>
                  <a:t>$   </a:t>
                </a:r>
                <a:r>
                  <a:rPr lang="en-US" altLang="en-US" dirty="0" smtClean="0">
                    <a:latin typeface="Tahoma" panose="020B0604030504040204" pitchFamily="34" charset="0"/>
                    <a:cs typeface="Tahoma" panose="020B0604030504040204" pitchFamily="34" charset="0"/>
                  </a:rPr>
                  <a:t>725,000*      3.57%</a:t>
                </a:r>
                <a:endParaRPr lang="en-US" altLang="en-US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23"/>
          <p:cNvGrpSpPr>
            <a:grpSpLocks/>
          </p:cNvGrpSpPr>
          <p:nvPr/>
        </p:nvGrpSpPr>
        <p:grpSpPr bwMode="auto">
          <a:xfrm>
            <a:off x="2398712" y="5020409"/>
            <a:ext cx="7546975" cy="625475"/>
            <a:chOff x="720" y="3120"/>
            <a:chExt cx="4754" cy="394"/>
          </a:xfrm>
        </p:grpSpPr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720" y="3149"/>
              <a:ext cx="267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Tahoma" panose="020B0604030504040204" pitchFamily="34" charset="0"/>
                  <a:cs typeface="Tahoma" panose="020B0604030504040204" pitchFamily="34" charset="0"/>
                </a:rPr>
                <a:t>MSBA</a:t>
              </a:r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2868" y="3120"/>
              <a:ext cx="260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Tahoma" panose="020B0604030504040204" pitchFamily="34" charset="0"/>
                  <a:cs typeface="Tahoma" panose="020B0604030504040204" pitchFamily="34" charset="0"/>
                </a:rPr>
                <a:t>$ 1,120,934         0%</a:t>
              </a:r>
            </a:p>
          </p:txBody>
        </p:sp>
      </p:grpSp>
      <p:grpSp>
        <p:nvGrpSpPr>
          <p:cNvPr id="20" name="Group 22"/>
          <p:cNvGrpSpPr>
            <a:grpSpLocks/>
          </p:cNvGrpSpPr>
          <p:nvPr/>
        </p:nvGrpSpPr>
        <p:grpSpPr bwMode="auto">
          <a:xfrm>
            <a:off x="2398712" y="4237772"/>
            <a:ext cx="7832726" cy="614362"/>
            <a:chOff x="720" y="2640"/>
            <a:chExt cx="4934" cy="387"/>
          </a:xfrm>
        </p:grpSpPr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720" y="2640"/>
              <a:ext cx="10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Tahoma" panose="020B0604030504040204" pitchFamily="34" charset="0"/>
                  <a:cs typeface="Tahoma" panose="020B0604030504040204" pitchFamily="34" charset="0"/>
                </a:rPr>
                <a:t>Tuition</a:t>
              </a:r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2868" y="2659"/>
              <a:ext cx="278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Tahoma" panose="020B0604030504040204" pitchFamily="34" charset="0"/>
                  <a:cs typeface="Tahoma" panose="020B0604030504040204" pitchFamily="34" charset="0"/>
                </a:rPr>
                <a:t>$   </a:t>
              </a:r>
              <a:r>
                <a:rPr lang="en-US" altLang="en-US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950,000</a:t>
              </a:r>
              <a:r>
                <a:rPr lang="en-US" altLang="en-US" dirty="0">
                  <a:latin typeface="Tahoma" panose="020B0604030504040204" pitchFamily="34" charset="0"/>
                  <a:cs typeface="Tahoma" panose="020B0604030504040204" pitchFamily="34" charset="0"/>
                </a:rPr>
                <a:t>* 	</a:t>
              </a:r>
              <a:r>
                <a:rPr lang="en-US" altLang="en-US" dirty="0"/>
                <a:t>   </a:t>
              </a:r>
              <a:r>
                <a:rPr lang="en-US" altLang="en-US" dirty="0" smtClean="0">
                  <a:solidFill>
                    <a:srgbClr val="FF0000"/>
                  </a:solidFill>
                </a:rPr>
                <a:t>(2.81%)</a:t>
              </a:r>
              <a:endParaRPr lang="en-US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2627312" y="5874484"/>
            <a:ext cx="3657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*Includes use of Fund Balance</a:t>
            </a:r>
          </a:p>
        </p:txBody>
      </p:sp>
    </p:spTree>
    <p:extLst>
      <p:ext uri="{BB962C8B-B14F-4D97-AF65-F5344CB8AC3E}">
        <p14:creationId xmlns:p14="http://schemas.microsoft.com/office/powerpoint/2010/main" val="266101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94012" y="762000"/>
            <a:ext cx="6286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latin typeface="Tahoma" panose="020B0604030504040204" pitchFamily="34" charset="0"/>
              </a:rPr>
              <a:t>Revenue</a:t>
            </a:r>
            <a:endParaRPr lang="en-US" altLang="en-US" sz="3600" b="1" dirty="0">
              <a:latin typeface="Tahoma" panose="020B0604030504040204" pitchFamily="34" charset="0"/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2132012" y="1981200"/>
            <a:ext cx="78486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100" dirty="0">
                <a:latin typeface="Tahoma" panose="020B0604030504040204" pitchFamily="34" charset="0"/>
                <a:cs typeface="Tahoma" panose="020B0604030504040204" pitchFamily="34" charset="0"/>
              </a:rPr>
              <a:t>Other				</a:t>
            </a: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894012" y="2773363"/>
            <a:ext cx="527685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100" dirty="0">
                <a:latin typeface="Tahoma" panose="020B0604030504040204" pitchFamily="34" charset="0"/>
                <a:cs typeface="Tahoma" panose="020B0604030504040204" pitchFamily="34" charset="0"/>
              </a:rPr>
              <a:t>Medicaid Reimbursement</a:t>
            </a: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2894012" y="4419600"/>
            <a:ext cx="78486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100" dirty="0">
                <a:latin typeface="Tahoma" panose="020B0604030504040204" pitchFamily="34" charset="0"/>
                <a:cs typeface="Tahoma" panose="020B0604030504040204" pitchFamily="34" charset="0"/>
              </a:rPr>
              <a:t>Miscellaneous Income</a:t>
            </a:r>
            <a:r>
              <a:rPr lang="en-US" altLang="en-US" sz="3100" b="1" dirty="0"/>
              <a:t>			</a:t>
            </a: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2894012" y="3581400"/>
            <a:ext cx="78486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100" dirty="0">
                <a:latin typeface="Tahoma" panose="020B0604030504040204" pitchFamily="34" charset="0"/>
                <a:cs typeface="Tahoma" panose="020B0604030504040204" pitchFamily="34" charset="0"/>
              </a:rPr>
              <a:t>Interest Income</a:t>
            </a:r>
            <a:r>
              <a:rPr lang="en-US" altLang="en-US" sz="3100" b="1" dirty="0"/>
              <a:t>				</a:t>
            </a: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2132012" y="5348288"/>
            <a:ext cx="7867650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0020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0020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0020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0020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0020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20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20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20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020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100" dirty="0">
                <a:latin typeface="Tahoma" panose="020B0604030504040204" pitchFamily="34" charset="0"/>
                <a:cs typeface="Tahoma" panose="020B0604030504040204" pitchFamily="34" charset="0"/>
              </a:rPr>
              <a:t>All Other                  $117,500    </a:t>
            </a:r>
            <a:r>
              <a:rPr lang="en-US" altLang="en-US" sz="31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en-US" sz="310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en-US" sz="3100" dirty="0" smtClean="0">
                <a:latin typeface="Tahoma" panose="020B0604030504040204" pitchFamily="34" charset="0"/>
                <a:cs typeface="Tahoma" panose="020B0604030504040204" pitchFamily="34" charset="0"/>
              </a:rPr>
              <a:t>0.00%</a:t>
            </a:r>
            <a:endParaRPr lang="en-US" altLang="en-US" sz="31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5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94012" y="762000"/>
            <a:ext cx="6286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latin typeface="Tahoma" panose="020B0604030504040204" pitchFamily="34" charset="0"/>
              </a:rPr>
              <a:t>Revenue</a:t>
            </a:r>
            <a:endParaRPr lang="en-US" altLang="en-US" sz="3600" b="1" dirty="0">
              <a:latin typeface="Tahoma" panose="020B0604030504040204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08212" y="1828800"/>
            <a:ext cx="4267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Tahoma" panose="020B0604030504040204" pitchFamily="34" charset="0"/>
                <a:cs typeface="Tahoma" panose="020B0604030504040204" pitchFamily="34" charset="0"/>
              </a:rPr>
              <a:t>Excess &amp; Deficiency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341562" y="2710934"/>
            <a:ext cx="73914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 FY 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20 </a:t>
            </a: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Use</a:t>
            </a:r>
          </a:p>
          <a:p>
            <a:pPr lvl="1">
              <a:spcBef>
                <a:spcPct val="0"/>
              </a:spcBef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en-US" sz="3200" dirty="0" smtClean="0">
                <a:latin typeface="Tahoma" panose="020B0604030504040204" pitchFamily="34" charset="0"/>
                <a:cs typeface="Tahoma" panose="020B0604030504040204" pitchFamily="34" charset="0"/>
              </a:rPr>
              <a:t>$555,018 – for Operating Budget</a:t>
            </a:r>
          </a:p>
          <a:p>
            <a:pPr marL="1198563" lvl="1" indent="-590550">
              <a:spcBef>
                <a:spcPct val="0"/>
              </a:spcBef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en-US" altLang="en-US" sz="3200" dirty="0" smtClean="0">
                <a:latin typeface="Tahoma" panose="020B0604030504040204" pitchFamily="34" charset="0"/>
                <a:cs typeface="Tahoma" panose="020B0604030504040204" pitchFamily="34" charset="0"/>
              </a:rPr>
              <a:t>$285,000 – for Capital Budget</a:t>
            </a:r>
            <a:endParaRPr lang="en-US" altLang="en-US" sz="3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598613" lvl="2" indent="-684213">
              <a:spcBef>
                <a:spcPct val="0"/>
              </a:spcBef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en-US" altLang="en-US" sz="3200" dirty="0" smtClean="0">
                <a:latin typeface="Tahoma" panose="020B0604030504040204" pitchFamily="34" charset="0"/>
                <a:cs typeface="Tahoma" panose="020B0604030504040204" pitchFamily="34" charset="0"/>
              </a:rPr>
              <a:t>Represents 61.61% </a:t>
            </a:r>
            <a:r>
              <a:rPr lang="en-US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of E&amp;D balance </a:t>
            </a:r>
          </a:p>
        </p:txBody>
      </p:sp>
    </p:spTree>
    <p:extLst>
      <p:ext uri="{BB962C8B-B14F-4D97-AF65-F5344CB8AC3E}">
        <p14:creationId xmlns:p14="http://schemas.microsoft.com/office/powerpoint/2010/main" val="409597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94012" y="762000"/>
            <a:ext cx="6286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latin typeface="Tahoma" panose="020B0604030504040204" pitchFamily="34" charset="0"/>
              </a:rPr>
              <a:t>Revenue Sources</a:t>
            </a:r>
            <a:endParaRPr lang="en-US" altLang="en-US" sz="3600" b="1" dirty="0">
              <a:latin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539" y="1828800"/>
            <a:ext cx="7093747" cy="483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4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676400"/>
            <a:ext cx="7008574" cy="35814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FY19</a:t>
            </a:r>
            <a:b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ASSESSMENTS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46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98612" y="685800"/>
            <a:ext cx="89916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b="1" dirty="0">
                <a:latin typeface="Tahoma" panose="020B0604030504040204" pitchFamily="34" charset="0"/>
                <a:cs typeface="Tahoma" panose="020B0604030504040204" pitchFamily="34" charset="0"/>
              </a:rPr>
              <a:t>Assessments to Member Towns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2208212" y="1905000"/>
            <a:ext cx="8229600" cy="4419600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800" u="sng" dirty="0" smtClean="0">
                <a:latin typeface="Tahoma" panose="020B0604030504040204" pitchFamily="34" charset="0"/>
              </a:rPr>
              <a:t>Three Considerations:</a:t>
            </a:r>
          </a:p>
          <a:p>
            <a:pPr>
              <a:buFontTx/>
              <a:buNone/>
            </a:pPr>
            <a:endParaRPr lang="en-US" altLang="en-US" dirty="0" smtClean="0">
              <a:latin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3200" dirty="0" smtClean="0">
                <a:latin typeface="Tahoma" panose="020B0604030504040204" pitchFamily="34" charset="0"/>
              </a:rPr>
              <a:t>  Population Allocation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dirty="0" smtClean="0">
              <a:latin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3200" dirty="0" smtClean="0">
                <a:latin typeface="Tahoma" panose="020B0604030504040204" pitchFamily="34" charset="0"/>
              </a:rPr>
              <a:t>  Minimum Local Contribution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dirty="0" smtClean="0">
              <a:latin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3200" dirty="0" smtClean="0">
                <a:latin typeface="Tahoma" panose="020B0604030504040204" pitchFamily="34" charset="0"/>
              </a:rPr>
              <a:t>  Net Assessment</a:t>
            </a:r>
          </a:p>
        </p:txBody>
      </p:sp>
    </p:spTree>
    <p:extLst>
      <p:ext uri="{BB962C8B-B14F-4D97-AF65-F5344CB8AC3E}">
        <p14:creationId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636712" y="685800"/>
            <a:ext cx="89154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b="1" dirty="0">
                <a:latin typeface="Tahoma" panose="020B0604030504040204" pitchFamily="34" charset="0"/>
                <a:cs typeface="Tahoma" panose="020B0604030504040204" pitchFamily="34" charset="0"/>
              </a:rPr>
              <a:t>Assessments to Member Towns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85800" y="1676400"/>
            <a:ext cx="10742612" cy="4419600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Tx/>
              <a:buNone/>
            </a:pPr>
            <a:r>
              <a:rPr lang="en-US" altLang="en-US" sz="3200" u="sng" dirty="0" smtClean="0">
                <a:latin typeface="Tahoma" panose="020B0604030504040204" pitchFamily="34" charset="0"/>
              </a:rPr>
              <a:t>Population Allocation</a:t>
            </a:r>
          </a:p>
          <a:p>
            <a:pPr marL="457200" lvl="1" indent="0">
              <a:buFontTx/>
              <a:buNone/>
            </a:pPr>
            <a:endParaRPr lang="en-US" altLang="en-US" sz="2400" dirty="0" smtClean="0">
              <a:latin typeface="Tahoma" panose="020B0604030504040204" pitchFamily="34" charset="0"/>
            </a:endParaRPr>
          </a:p>
          <a:p>
            <a:pPr marL="457200" lvl="1" indent="0">
              <a:buFontTx/>
              <a:buNone/>
              <a:tabLst>
                <a:tab pos="4572000" algn="l"/>
              </a:tabLst>
            </a:pPr>
            <a:r>
              <a:rPr lang="en-US" altLang="en-US" sz="2400" dirty="0" smtClean="0">
                <a:latin typeface="Tahoma" panose="020B0604030504040204" pitchFamily="34" charset="0"/>
              </a:rPr>
              <a:t>	FY 19		  FY 20</a:t>
            </a:r>
          </a:p>
          <a:p>
            <a:pPr marL="457200" lvl="1" indent="0">
              <a:buFontTx/>
              <a:buNone/>
              <a:tabLst>
                <a:tab pos="4287838" algn="l"/>
                <a:tab pos="6630988" algn="l"/>
              </a:tabLst>
            </a:pPr>
            <a:r>
              <a:rPr lang="en-US" altLang="en-US" sz="2400" dirty="0" smtClean="0">
                <a:latin typeface="Tahoma" panose="020B0604030504040204" pitchFamily="34" charset="0"/>
              </a:rPr>
              <a:t>Great Barrington	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smtClean="0">
                <a:latin typeface="Tahoma" panose="020B0604030504040204" pitchFamily="34" charset="0"/>
              </a:rPr>
              <a:t>73.0426%		73.5327%</a:t>
            </a:r>
          </a:p>
          <a:p>
            <a:pPr marL="457200" lvl="1" indent="0">
              <a:buFontTx/>
              <a:buNone/>
              <a:tabLst>
                <a:tab pos="4287838" algn="l"/>
                <a:tab pos="7315200" algn="l"/>
              </a:tabLst>
            </a:pPr>
            <a:r>
              <a:rPr lang="en-US" altLang="en-US" sz="2400" dirty="0" smtClean="0">
                <a:latin typeface="Tahoma" panose="020B0604030504040204" pitchFamily="34" charset="0"/>
              </a:rPr>
              <a:t>		</a:t>
            </a:r>
          </a:p>
          <a:p>
            <a:pPr marL="457200" lvl="1" indent="0">
              <a:buFontTx/>
              <a:buNone/>
              <a:tabLst>
                <a:tab pos="4287838" algn="l"/>
                <a:tab pos="7315200" algn="l"/>
              </a:tabLst>
            </a:pPr>
            <a:r>
              <a:rPr lang="en-US" altLang="en-US" sz="2400" dirty="0" smtClean="0">
                <a:latin typeface="Tahoma" panose="020B0604030504040204" pitchFamily="34" charset="0"/>
              </a:rPr>
              <a:t>Stockbridge	13.6101%	12.8461%</a:t>
            </a:r>
          </a:p>
          <a:p>
            <a:pPr marL="457200" lvl="1" indent="0">
              <a:buFontTx/>
              <a:buNone/>
              <a:tabLst>
                <a:tab pos="4287838" algn="l"/>
                <a:tab pos="7315200" algn="l"/>
              </a:tabLst>
            </a:pPr>
            <a:r>
              <a:rPr lang="en-US" altLang="en-US" sz="2400" dirty="0" smtClean="0">
                <a:latin typeface="Tahoma" panose="020B0604030504040204" pitchFamily="34" charset="0"/>
              </a:rPr>
              <a:t>		</a:t>
            </a:r>
          </a:p>
          <a:p>
            <a:pPr marL="457200" lvl="1" indent="0">
              <a:buFontTx/>
              <a:buNone/>
              <a:tabLst>
                <a:tab pos="4287838" algn="l"/>
                <a:tab pos="7315200" algn="l"/>
              </a:tabLst>
            </a:pPr>
            <a:r>
              <a:rPr lang="en-US" altLang="en-US" sz="2400" dirty="0" smtClean="0">
                <a:latin typeface="Tahoma" panose="020B0604030504040204" pitchFamily="34" charset="0"/>
              </a:rPr>
              <a:t>West Stockbridge	 </a:t>
            </a:r>
            <a:r>
              <a:rPr lang="en-US" altLang="en-US" sz="2400" dirty="0">
                <a:latin typeface="Tahoma" panose="020B0604030504040204" pitchFamily="34" charset="0"/>
              </a:rPr>
              <a:t>13.3473%</a:t>
            </a:r>
            <a:r>
              <a:rPr lang="en-US" altLang="en-US" sz="2400" dirty="0" smtClean="0">
                <a:latin typeface="Tahoma" panose="020B0604030504040204" pitchFamily="34" charset="0"/>
              </a:rPr>
              <a:t>	13.6212%</a:t>
            </a:r>
          </a:p>
          <a:p>
            <a:pPr marL="457200" lvl="1" indent="0">
              <a:buFontTx/>
              <a:buNone/>
              <a:tabLst>
                <a:tab pos="4287838" algn="l"/>
                <a:tab pos="7315200" algn="l"/>
              </a:tabLst>
            </a:pPr>
            <a:r>
              <a:rPr lang="en-US" altLang="en-US" sz="2400" dirty="0" smtClean="0">
                <a:latin typeface="Tahoma" panose="020B0604030504040204" pitchFamily="34" charset="0"/>
              </a:rPr>
              <a:t>		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704012" y="3505200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704012" y="4419600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704012" y="5334000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2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94825" y="1491449"/>
            <a:ext cx="7999174" cy="361395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FY19 Initiatives</a:t>
            </a:r>
            <a:b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Leading to FY20 Impacts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89112" y="685800"/>
            <a:ext cx="86106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b="1" dirty="0">
                <a:latin typeface="Tahoma" panose="020B0604030504040204" pitchFamily="34" charset="0"/>
                <a:cs typeface="Tahoma" panose="020B0604030504040204" pitchFamily="34" charset="0"/>
              </a:rPr>
              <a:t>Assessments to Member Towns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1979612" y="1905000"/>
            <a:ext cx="8229600" cy="4419600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Tx/>
              <a:buNone/>
            </a:pPr>
            <a:r>
              <a:rPr lang="en-US" altLang="en-US" sz="3200" u="sng" dirty="0" smtClean="0">
                <a:latin typeface="Tahoma" panose="020B0604030504040204" pitchFamily="34" charset="0"/>
              </a:rPr>
              <a:t>Minimum Local Contribution</a:t>
            </a:r>
          </a:p>
          <a:p>
            <a:pPr marL="457200" lvl="1" indent="0" algn="ctr">
              <a:buFontTx/>
              <a:buNone/>
            </a:pPr>
            <a:endParaRPr lang="en-US" altLang="en-US" sz="3200" u="sng" dirty="0" smtClean="0">
              <a:latin typeface="Tahoma" panose="020B0604030504040204" pitchFamily="34" charset="0"/>
            </a:endParaRPr>
          </a:p>
          <a:p>
            <a:pPr marL="457200" lvl="1" indent="0">
              <a:buFontTx/>
              <a:buAutoNum type="arabicPeriod"/>
            </a:pPr>
            <a:r>
              <a:rPr lang="en-US" altLang="en-US" sz="2400" dirty="0" smtClean="0"/>
              <a:t>“ . .. shall annually appropriate [an] amount equal to not less than the sum of the minimum required local contribution . . .”</a:t>
            </a:r>
          </a:p>
          <a:p>
            <a:pPr marL="457200" lvl="1" indent="0">
              <a:buFontTx/>
              <a:buAutoNum type="arabicPeriod"/>
            </a:pPr>
            <a:endParaRPr lang="en-US" altLang="en-US" sz="2400" dirty="0" smtClean="0"/>
          </a:p>
          <a:p>
            <a:pPr marL="457200" lvl="1" indent="0">
              <a:buFontTx/>
              <a:buAutoNum type="arabicPeriod"/>
            </a:pPr>
            <a:r>
              <a:rPr lang="en-US" altLang="en-US" sz="2400" dirty="0" smtClean="0"/>
              <a:t>“The district may choose to spend additional amounts; . . . charged to members according to the district’s required agreement.”</a:t>
            </a:r>
          </a:p>
          <a:p>
            <a:pPr marL="457200" lvl="1" indent="0">
              <a:buFontTx/>
              <a:buNone/>
            </a:pPr>
            <a:endParaRPr lang="en-US" altLang="en-US" dirty="0" smtClean="0">
              <a:latin typeface="Tahoma" panose="020B0604030504040204" pitchFamily="34" charset="0"/>
            </a:endParaRPr>
          </a:p>
          <a:p>
            <a:pPr marL="457200" lvl="1" indent="0">
              <a:buFontTx/>
              <a:buNone/>
            </a:pPr>
            <a:r>
              <a:rPr lang="en-US" altLang="en-US" sz="1600" dirty="0" smtClean="0">
                <a:latin typeface="Tahoma" panose="020B0604030504040204" pitchFamily="34" charset="0"/>
              </a:rPr>
              <a:t>MGL Ch. 70, § 6</a:t>
            </a:r>
          </a:p>
          <a:p>
            <a:pPr marL="457200" lvl="1" indent="0">
              <a:buFontTx/>
              <a:buNone/>
            </a:pPr>
            <a:endParaRPr lang="en-US" altLang="en-US" sz="2400" dirty="0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80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89112" y="685800"/>
            <a:ext cx="86106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b="1" dirty="0">
                <a:latin typeface="Tahoma" panose="020B0604030504040204" pitchFamily="34" charset="0"/>
                <a:cs typeface="Tahoma" panose="020B0604030504040204" pitchFamily="34" charset="0"/>
              </a:rPr>
              <a:t>Assessments to Member Towns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85800" y="1676400"/>
            <a:ext cx="10742612" cy="4419600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Tx/>
              <a:buNone/>
            </a:pPr>
            <a:r>
              <a:rPr lang="en-US" altLang="en-US" sz="3200" u="sng" dirty="0" smtClean="0">
                <a:latin typeface="Tahoma" panose="020B0604030504040204" pitchFamily="34" charset="0"/>
              </a:rPr>
              <a:t>Minimum Local Contribution</a:t>
            </a:r>
          </a:p>
          <a:p>
            <a:pPr marL="457200" lvl="1" indent="0">
              <a:buFontTx/>
              <a:buNone/>
            </a:pPr>
            <a:endParaRPr lang="en-US" altLang="en-US" sz="2400" dirty="0" smtClean="0">
              <a:latin typeface="Tahoma" panose="020B0604030504040204" pitchFamily="34" charset="0"/>
            </a:endParaRPr>
          </a:p>
          <a:p>
            <a:pPr marL="457200" lvl="1" indent="0">
              <a:buFontTx/>
              <a:buNone/>
              <a:tabLst>
                <a:tab pos="4572000" algn="l"/>
              </a:tabLst>
            </a:pPr>
            <a:r>
              <a:rPr lang="en-US" altLang="en-US" sz="2400" dirty="0" smtClean="0">
                <a:latin typeface="Tahoma" panose="020B0604030504040204" pitchFamily="34" charset="0"/>
              </a:rPr>
              <a:t>	FY 19		  FY 20</a:t>
            </a:r>
          </a:p>
          <a:p>
            <a:pPr marL="457200" lvl="1" indent="0">
              <a:buNone/>
              <a:tabLst>
                <a:tab pos="4171950" algn="l"/>
              </a:tabLst>
            </a:pPr>
            <a:r>
              <a:rPr lang="en-US" altLang="en-US" sz="2400" dirty="0">
                <a:latin typeface="Tahoma" panose="020B0604030504040204" pitchFamily="34" charset="0"/>
              </a:rPr>
              <a:t>Great Barrington	</a:t>
            </a:r>
            <a:r>
              <a:rPr lang="en-US" altLang="en-US" sz="2400" dirty="0" smtClean="0">
                <a:latin typeface="Tahoma" panose="020B0604030504040204" pitchFamily="34" charset="0"/>
              </a:rPr>
              <a:t>$7,192,554</a:t>
            </a:r>
            <a:r>
              <a:rPr lang="en-US" altLang="en-US" sz="2400" dirty="0">
                <a:latin typeface="Tahoma" panose="020B0604030504040204" pitchFamily="34" charset="0"/>
              </a:rPr>
              <a:t>		</a:t>
            </a:r>
            <a:r>
              <a:rPr lang="en-US" altLang="en-US" sz="2400" dirty="0" smtClean="0">
                <a:latin typeface="Tahoma" panose="020B0604030504040204" pitchFamily="34" charset="0"/>
              </a:rPr>
              <a:t>$7,258,074</a:t>
            </a:r>
            <a:endParaRPr lang="en-US" altLang="en-US" sz="2400" dirty="0">
              <a:latin typeface="Tahoma" panose="020B0604030504040204" pitchFamily="34" charset="0"/>
            </a:endParaRPr>
          </a:p>
          <a:p>
            <a:pPr marL="457200" lvl="1" indent="0">
              <a:buNone/>
            </a:pPr>
            <a:endParaRPr lang="en-US" altLang="en-US" sz="2400" dirty="0">
              <a:latin typeface="Tahoma" panose="020B0604030504040204" pitchFamily="34" charset="0"/>
            </a:endParaRPr>
          </a:p>
          <a:p>
            <a:pPr marL="457200" lvl="1" indent="0">
              <a:buNone/>
              <a:tabLst>
                <a:tab pos="4171950" algn="l"/>
              </a:tabLst>
            </a:pPr>
            <a:r>
              <a:rPr lang="en-US" altLang="en-US" sz="2400" dirty="0">
                <a:latin typeface="Tahoma" panose="020B0604030504040204" pitchFamily="34" charset="0"/>
              </a:rPr>
              <a:t>Stockbridge	$</a:t>
            </a:r>
            <a:r>
              <a:rPr lang="en-US" altLang="en-US" sz="2400" dirty="0" smtClean="0">
                <a:latin typeface="Tahoma" panose="020B0604030504040204" pitchFamily="34" charset="0"/>
              </a:rPr>
              <a:t>1,256,506</a:t>
            </a:r>
            <a:r>
              <a:rPr lang="en-US" altLang="en-US" sz="2400" dirty="0">
                <a:latin typeface="Tahoma" panose="020B0604030504040204" pitchFamily="34" charset="0"/>
              </a:rPr>
              <a:t>		</a:t>
            </a:r>
            <a:r>
              <a:rPr lang="en-US" altLang="en-US" sz="2400" dirty="0" smtClean="0">
                <a:latin typeface="Tahoma" panose="020B0604030504040204" pitchFamily="34" charset="0"/>
              </a:rPr>
              <a:t>$1,220,984</a:t>
            </a:r>
            <a:endParaRPr lang="en-US" altLang="en-US" sz="2400" dirty="0">
              <a:latin typeface="Tahoma" panose="020B0604030504040204" pitchFamily="34" charset="0"/>
            </a:endParaRPr>
          </a:p>
          <a:p>
            <a:pPr marL="457200" lvl="1" indent="0">
              <a:buNone/>
            </a:pPr>
            <a:endParaRPr lang="en-US" altLang="en-US" sz="2400" dirty="0">
              <a:latin typeface="Tahoma" panose="020B0604030504040204" pitchFamily="34" charset="0"/>
            </a:endParaRPr>
          </a:p>
          <a:p>
            <a:pPr marL="457200" lvl="1" indent="0">
              <a:buNone/>
              <a:tabLst>
                <a:tab pos="4171950" algn="l"/>
              </a:tabLst>
            </a:pPr>
            <a:r>
              <a:rPr lang="en-US" altLang="en-US" sz="2400" dirty="0">
                <a:latin typeface="Tahoma" panose="020B0604030504040204" pitchFamily="34" charset="0"/>
              </a:rPr>
              <a:t>West Stockbridge	$</a:t>
            </a:r>
            <a:r>
              <a:rPr lang="en-US" altLang="en-US" sz="2400" dirty="0" smtClean="0">
                <a:latin typeface="Tahoma" panose="020B0604030504040204" pitchFamily="34" charset="0"/>
              </a:rPr>
              <a:t>1,222,146</a:t>
            </a:r>
            <a:r>
              <a:rPr lang="en-US" altLang="en-US" sz="2400" dirty="0">
                <a:latin typeface="Tahoma" panose="020B0604030504040204" pitchFamily="34" charset="0"/>
              </a:rPr>
              <a:t>		</a:t>
            </a:r>
            <a:r>
              <a:rPr lang="en-US" altLang="en-US" sz="2400" dirty="0" smtClean="0">
                <a:latin typeface="Tahoma" panose="020B0604030504040204" pitchFamily="34" charset="0"/>
              </a:rPr>
              <a:t>$1,342,853</a:t>
            </a:r>
            <a:endParaRPr lang="en-US" altLang="en-US" sz="2400" dirty="0">
              <a:latin typeface="Tahoma" panose="020B0604030504040204" pitchFamily="34" charset="0"/>
            </a:endParaRPr>
          </a:p>
          <a:p>
            <a:pPr marL="457200" lvl="1" indent="0">
              <a:buFontTx/>
              <a:buNone/>
              <a:tabLst>
                <a:tab pos="4287838" algn="l"/>
                <a:tab pos="7315200" algn="l"/>
              </a:tabLst>
            </a:pPr>
            <a:r>
              <a:rPr lang="en-US" altLang="en-US" sz="2400" dirty="0" smtClean="0">
                <a:latin typeface="Tahoma" panose="020B0604030504040204" pitchFamily="34" charset="0"/>
              </a:rPr>
              <a:t>		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704012" y="3505200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704012" y="4419600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704012" y="5410200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09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89112" y="685800"/>
            <a:ext cx="86106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b="1" dirty="0">
                <a:latin typeface="Tahoma" panose="020B0604030504040204" pitchFamily="34" charset="0"/>
                <a:cs typeface="Tahoma" panose="020B0604030504040204" pitchFamily="34" charset="0"/>
              </a:rPr>
              <a:t>Assessments to Member Towns</a:t>
            </a: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836612" y="1981200"/>
            <a:ext cx="10895012" cy="4419600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Tx/>
              <a:buNone/>
            </a:pPr>
            <a:r>
              <a:rPr lang="en-US" altLang="en-US" sz="3200" u="sng" dirty="0" smtClean="0">
                <a:latin typeface="Tahoma" panose="020B0604030504040204" pitchFamily="34" charset="0"/>
              </a:rPr>
              <a:t>Net Assessment</a:t>
            </a:r>
          </a:p>
          <a:p>
            <a:pPr marL="457200" lvl="1" indent="0">
              <a:buFontTx/>
              <a:buNone/>
            </a:pPr>
            <a:endParaRPr lang="en-US" altLang="en-US" sz="2400" dirty="0" smtClean="0">
              <a:latin typeface="Tahoma" panose="020B0604030504040204" pitchFamily="34" charset="0"/>
            </a:endParaRPr>
          </a:p>
          <a:p>
            <a:pPr marL="457200" lvl="1" indent="0">
              <a:buFontTx/>
              <a:buNone/>
              <a:tabLst>
                <a:tab pos="5432425" algn="l"/>
                <a:tab pos="8459788" algn="l"/>
              </a:tabLst>
            </a:pPr>
            <a:r>
              <a:rPr lang="en-US" altLang="en-US" sz="2400" dirty="0" smtClean="0">
                <a:latin typeface="Tahoma" panose="020B0604030504040204" pitchFamily="34" charset="0"/>
              </a:rPr>
              <a:t>	FY 19</a:t>
            </a:r>
            <a:r>
              <a:rPr lang="en-US" altLang="en-US" sz="2400" dirty="0">
                <a:latin typeface="Tahoma" panose="020B0604030504040204" pitchFamily="34" charset="0"/>
              </a:rPr>
              <a:t>	</a:t>
            </a:r>
            <a:r>
              <a:rPr lang="en-US" altLang="en-US" sz="2400" dirty="0" smtClean="0">
                <a:latin typeface="Tahoma" panose="020B0604030504040204" pitchFamily="34" charset="0"/>
              </a:rPr>
              <a:t>FY 20</a:t>
            </a:r>
          </a:p>
          <a:p>
            <a:pPr marL="457200" lvl="1" indent="0">
              <a:buFontTx/>
              <a:buNone/>
              <a:tabLst>
                <a:tab pos="5086350" algn="l"/>
                <a:tab pos="5432425" algn="l"/>
              </a:tabLst>
            </a:pPr>
            <a:r>
              <a:rPr lang="en-US" altLang="en-US" sz="2400" dirty="0" smtClean="0">
                <a:latin typeface="Tahoma" panose="020B0604030504040204" pitchFamily="34" charset="0"/>
              </a:rPr>
              <a:t>Great Barrington	$16,155,297	      $16,730,161</a:t>
            </a:r>
          </a:p>
          <a:p>
            <a:pPr marL="457200" lvl="1" indent="0">
              <a:buFontTx/>
              <a:buNone/>
              <a:tabLst>
                <a:tab pos="5432425" algn="l"/>
              </a:tabLst>
            </a:pPr>
            <a:endParaRPr lang="en-US" altLang="en-US" sz="2400" dirty="0" smtClean="0">
              <a:latin typeface="Tahoma" panose="020B0604030504040204" pitchFamily="34" charset="0"/>
            </a:endParaRPr>
          </a:p>
          <a:p>
            <a:pPr marL="457200" lvl="1" indent="0">
              <a:buNone/>
              <a:tabLst>
                <a:tab pos="5086350" algn="l"/>
                <a:tab pos="5432425" algn="l"/>
              </a:tabLst>
            </a:pPr>
            <a:r>
              <a:rPr lang="en-US" altLang="en-US" sz="2400" dirty="0" smtClean="0">
                <a:latin typeface="Tahoma" panose="020B0604030504040204" pitchFamily="34" charset="0"/>
              </a:rPr>
              <a:t>Stockbridge	$ 2,926,543	      $  2,875,749</a:t>
            </a:r>
          </a:p>
          <a:p>
            <a:pPr marL="457200" lvl="1" indent="0">
              <a:buFontTx/>
              <a:buNone/>
              <a:tabLst>
                <a:tab pos="5432425" algn="l"/>
              </a:tabLst>
            </a:pPr>
            <a:endParaRPr lang="en-US" altLang="en-US" sz="2400" dirty="0" smtClean="0">
              <a:latin typeface="Tahoma" panose="020B0604030504040204" pitchFamily="34" charset="0"/>
            </a:endParaRPr>
          </a:p>
          <a:p>
            <a:pPr marL="457200" lvl="1" indent="0">
              <a:buFontTx/>
              <a:buNone/>
              <a:tabLst>
                <a:tab pos="5086350" algn="l"/>
                <a:tab pos="5432425" algn="l"/>
              </a:tabLst>
            </a:pPr>
            <a:r>
              <a:rPr lang="en-US" altLang="en-US" sz="2400" dirty="0" smtClean="0">
                <a:latin typeface="Tahoma" panose="020B0604030504040204" pitchFamily="34" charset="0"/>
              </a:rPr>
              <a:t>West Stockbridge	$ 2,859,936	      $  3,097,463</a:t>
            </a:r>
          </a:p>
        </p:txBody>
      </p:sp>
    </p:spTree>
    <p:extLst>
      <p:ext uri="{BB962C8B-B14F-4D97-AF65-F5344CB8AC3E}">
        <p14:creationId xmlns:p14="http://schemas.microsoft.com/office/powerpoint/2010/main" val="47843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89112" y="685800"/>
            <a:ext cx="86106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b="1" dirty="0">
                <a:latin typeface="Tahoma" panose="020B0604030504040204" pitchFamily="34" charset="0"/>
                <a:cs typeface="Tahoma" panose="020B0604030504040204" pitchFamily="34" charset="0"/>
              </a:rPr>
              <a:t>Assessments to Member Towns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1293813" y="1905000"/>
            <a:ext cx="10895012" cy="4419600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800" u="sng" dirty="0" smtClean="0">
                <a:latin typeface="Tahoma" panose="020B0604030504040204" pitchFamily="34" charset="0"/>
              </a:rPr>
              <a:t>Change:</a:t>
            </a:r>
          </a:p>
          <a:p>
            <a:pPr>
              <a:buFontTx/>
              <a:buNone/>
            </a:pPr>
            <a:r>
              <a:rPr lang="en-US" altLang="en-US" sz="2800" u="sng" dirty="0" smtClean="0">
                <a:latin typeface="Tahoma" panose="020B0604030504040204" pitchFamily="34" charset="0"/>
              </a:rPr>
              <a:t>Total Assessment	  	3.47%		$  761,597</a:t>
            </a:r>
          </a:p>
          <a:p>
            <a:pPr>
              <a:buFontTx/>
              <a:buNone/>
            </a:pPr>
            <a:endParaRPr lang="en-US" altLang="en-US" sz="2800" u="sng" dirty="0" smtClean="0">
              <a:latin typeface="Tahoma" panose="020B0604030504040204" pitchFamily="34" charset="0"/>
            </a:endParaRPr>
          </a:p>
          <a:p>
            <a:pPr>
              <a:buFontTx/>
              <a:buNone/>
            </a:pPr>
            <a:r>
              <a:rPr lang="en-US" altLang="en-US" sz="2800" u="sng" dirty="0" smtClean="0">
                <a:latin typeface="Tahoma" panose="020B0604030504040204" pitchFamily="34" charset="0"/>
              </a:rPr>
              <a:t>Change:</a:t>
            </a:r>
          </a:p>
          <a:p>
            <a:r>
              <a:rPr lang="en-US" altLang="en-US" sz="2800" dirty="0" smtClean="0">
                <a:latin typeface="Tahoma" panose="020B0604030504040204" pitchFamily="34" charset="0"/>
              </a:rPr>
              <a:t>Great Barrington	 	3.56%		$ 574,863</a:t>
            </a:r>
          </a:p>
          <a:p>
            <a:r>
              <a:rPr lang="en-US" altLang="en-US" sz="2800" dirty="0" smtClean="0">
                <a:latin typeface="Tahoma" panose="020B0604030504040204" pitchFamily="34" charset="0"/>
              </a:rPr>
              <a:t>Stockbridge		 	</a:t>
            </a:r>
            <a:r>
              <a:rPr lang="en-US" altLang="en-US" sz="2800" dirty="0" smtClean="0">
                <a:solidFill>
                  <a:srgbClr val="FF0000"/>
                </a:solidFill>
                <a:latin typeface="Tahoma" panose="020B0604030504040204" pitchFamily="34" charset="0"/>
              </a:rPr>
              <a:t>(1.74%) </a:t>
            </a:r>
            <a:r>
              <a:rPr lang="en-US" altLang="en-US" sz="2800" dirty="0" smtClean="0">
                <a:latin typeface="Tahoma" panose="020B0604030504040204" pitchFamily="34" charset="0"/>
              </a:rPr>
              <a:t>	</a:t>
            </a:r>
            <a:r>
              <a:rPr lang="en-US" altLang="en-US" sz="2800" dirty="0" smtClean="0">
                <a:solidFill>
                  <a:srgbClr val="FF0000"/>
                </a:solidFill>
                <a:latin typeface="Tahoma" panose="020B0604030504040204" pitchFamily="34" charset="0"/>
              </a:rPr>
              <a:t>($  50,793)</a:t>
            </a:r>
          </a:p>
          <a:p>
            <a:r>
              <a:rPr lang="en-US" altLang="en-US" sz="2800" dirty="0" smtClean="0">
                <a:latin typeface="Tahoma" panose="020B0604030504040204" pitchFamily="34" charset="0"/>
              </a:rPr>
              <a:t>W. Stockbridge		  8.31%	$  237,527</a:t>
            </a:r>
          </a:p>
        </p:txBody>
      </p:sp>
    </p:spTree>
    <p:extLst>
      <p:ext uri="{BB962C8B-B14F-4D97-AF65-F5344CB8AC3E}">
        <p14:creationId xmlns:p14="http://schemas.microsoft.com/office/powerpoint/2010/main" val="419147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98612" y="685800"/>
            <a:ext cx="89916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Grants</a:t>
            </a:r>
            <a:endParaRPr lang="en-US" altLang="en-US" sz="42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912812" y="1600200"/>
            <a:ext cx="8229600" cy="4419600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altLang="en-US" sz="3200" dirty="0" smtClean="0">
              <a:latin typeface="Tahoma" panose="020B0604030504040204" pitchFamily="34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1446212" y="1600200"/>
            <a:ext cx="8229600" cy="4419600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" lvl="1" indent="0">
              <a:buFontTx/>
              <a:buNone/>
            </a:pPr>
            <a:r>
              <a:rPr lang="en-US" altLang="en-US" sz="2800" dirty="0" smtClean="0">
                <a:latin typeface="Tahoma" panose="020B0604030504040204" pitchFamily="34" charset="0"/>
              </a:rPr>
              <a:t>Special Education: IDEA		$436,918</a:t>
            </a:r>
          </a:p>
          <a:p>
            <a:pPr marL="53975" lvl="1" indent="0">
              <a:buFontTx/>
              <a:buNone/>
            </a:pPr>
            <a:r>
              <a:rPr lang="en-US" altLang="en-US" sz="2800" dirty="0" smtClean="0">
                <a:latin typeface="Tahoma" panose="020B0604030504040204" pitchFamily="34" charset="0"/>
              </a:rPr>
              <a:t>Title I					$194,181</a:t>
            </a:r>
          </a:p>
          <a:p>
            <a:pPr marL="53975" lvl="1" indent="0">
              <a:buFontTx/>
              <a:buNone/>
            </a:pPr>
            <a:r>
              <a:rPr lang="en-US" altLang="en-US" sz="2800" dirty="0" smtClean="0">
                <a:latin typeface="Tahoma" panose="020B0604030504040204" pitchFamily="34" charset="0"/>
              </a:rPr>
              <a:t>21</a:t>
            </a:r>
            <a:r>
              <a:rPr lang="en-US" altLang="en-US" sz="2800" baseline="30000" dirty="0" smtClean="0">
                <a:latin typeface="Tahoma" panose="020B0604030504040204" pitchFamily="34" charset="0"/>
              </a:rPr>
              <a:t>st</a:t>
            </a:r>
            <a:r>
              <a:rPr lang="en-US" altLang="en-US" sz="2800" dirty="0" smtClean="0">
                <a:latin typeface="Tahoma" panose="020B0604030504040204" pitchFamily="34" charset="0"/>
              </a:rPr>
              <a:t> Century CCLC			$224,400</a:t>
            </a:r>
          </a:p>
          <a:p>
            <a:pPr marL="53975" lvl="1" indent="0">
              <a:buFontTx/>
              <a:buNone/>
            </a:pPr>
            <a:r>
              <a:rPr lang="en-US" altLang="en-US" sz="2800" dirty="0" smtClean="0">
                <a:latin typeface="Tahoma" panose="020B0604030504040204" pitchFamily="34" charset="0"/>
              </a:rPr>
              <a:t>MA Ideas Planning Grant		$127,000</a:t>
            </a:r>
          </a:p>
          <a:p>
            <a:pPr marL="53975" lvl="1" indent="0">
              <a:buFontTx/>
              <a:buNone/>
            </a:pPr>
            <a:r>
              <a:rPr lang="en-US" altLang="en-US" sz="2800" dirty="0" smtClean="0">
                <a:latin typeface="Tahoma" panose="020B0604030504040204" pitchFamily="34" charset="0"/>
              </a:rPr>
              <a:t>RADAR (2 year total)			$50,000</a:t>
            </a:r>
          </a:p>
          <a:p>
            <a:pPr marL="53975" lvl="1" indent="0">
              <a:buFontTx/>
              <a:buNone/>
            </a:pPr>
            <a:r>
              <a:rPr lang="en-US" altLang="en-US" sz="2800" dirty="0" smtClean="0">
                <a:latin typeface="Tahoma" panose="020B0604030504040204" pitchFamily="34" charset="0"/>
              </a:rPr>
              <a:t>Title II					$35,706</a:t>
            </a:r>
          </a:p>
          <a:p>
            <a:pPr marL="53975" lvl="1" indent="0">
              <a:buFontTx/>
              <a:buNone/>
            </a:pPr>
            <a:r>
              <a:rPr lang="en-US" altLang="en-US" sz="2800" dirty="0" smtClean="0">
                <a:latin typeface="Tahoma" panose="020B0604030504040204" pitchFamily="34" charset="0"/>
              </a:rPr>
              <a:t>Title IVA				$15,714</a:t>
            </a:r>
          </a:p>
          <a:p>
            <a:pPr marL="53975" lvl="1" indent="0">
              <a:buFontTx/>
              <a:buNone/>
            </a:pPr>
            <a:r>
              <a:rPr lang="en-US" altLang="en-US" sz="2800" dirty="0" smtClean="0">
                <a:latin typeface="Tahoma" panose="020B0604030504040204" pitchFamily="34" charset="0"/>
              </a:rPr>
              <a:t>Special Education: Early Child.		$14,421</a:t>
            </a:r>
          </a:p>
          <a:p>
            <a:pPr marL="457200" lvl="1" indent="0" algn="ctr">
              <a:buFontTx/>
              <a:buNone/>
            </a:pPr>
            <a:endParaRPr lang="en-US" altLang="en-US" sz="3200" u="sng" dirty="0" smtClean="0">
              <a:latin typeface="Tahoma" panose="020B0604030504040204" pitchFamily="34" charset="0"/>
            </a:endParaRPr>
          </a:p>
          <a:p>
            <a:pPr marL="457200" lvl="1" indent="0">
              <a:buFontTx/>
              <a:buNone/>
            </a:pPr>
            <a:endParaRPr lang="en-US" altLang="en-US" dirty="0" smtClean="0">
              <a:latin typeface="Tahoma" panose="020B0604030504040204" pitchFamily="34" charset="0"/>
            </a:endParaRPr>
          </a:p>
          <a:p>
            <a:pPr marL="457200" lvl="1" indent="0">
              <a:buFontTx/>
              <a:buNone/>
            </a:pPr>
            <a:endParaRPr lang="en-US" altLang="en-US" sz="2400" dirty="0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364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98612" y="685800"/>
            <a:ext cx="89916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Grants</a:t>
            </a:r>
            <a:endParaRPr lang="en-US" altLang="en-US" sz="42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912812" y="1600200"/>
            <a:ext cx="8229600" cy="4419600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altLang="en-US" sz="3200" dirty="0" smtClean="0">
              <a:latin typeface="Tahoma" panose="020B0604030504040204" pitchFamily="34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1446212" y="1600200"/>
            <a:ext cx="8229600" cy="4419600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" lvl="1" indent="0">
              <a:buFontTx/>
              <a:buNone/>
            </a:pPr>
            <a:r>
              <a:rPr lang="en-US" altLang="en-US" sz="2800" dirty="0">
                <a:latin typeface="Tahoma" panose="020B0604030504040204" pitchFamily="34" charset="0"/>
              </a:rPr>
              <a:t>21</a:t>
            </a:r>
            <a:r>
              <a:rPr lang="en-US" altLang="en-US" sz="2800" baseline="30000" dirty="0">
                <a:latin typeface="Tahoma" panose="020B0604030504040204" pitchFamily="34" charset="0"/>
              </a:rPr>
              <a:t>st</a:t>
            </a:r>
            <a:r>
              <a:rPr lang="en-US" altLang="en-US" sz="2800" dirty="0">
                <a:latin typeface="Tahoma" panose="020B0604030504040204" pitchFamily="34" charset="0"/>
              </a:rPr>
              <a:t> </a:t>
            </a:r>
            <a:r>
              <a:rPr lang="en-US" altLang="en-US" sz="2800" dirty="0" smtClean="0">
                <a:latin typeface="Tahoma" panose="020B0604030504040204" pitchFamily="34" charset="0"/>
              </a:rPr>
              <a:t>Century:	Special Education 	$ 14,250</a:t>
            </a:r>
          </a:p>
          <a:p>
            <a:pPr marL="53975" lvl="1" indent="0">
              <a:buFontTx/>
              <a:buNone/>
            </a:pPr>
            <a:r>
              <a:rPr lang="en-US" altLang="en-US" sz="2800" dirty="0" smtClean="0">
                <a:latin typeface="Tahoma" panose="020B0604030504040204" pitchFamily="34" charset="0"/>
              </a:rPr>
              <a:t>Service Learning:  PD			$ 16,421</a:t>
            </a:r>
          </a:p>
          <a:p>
            <a:pPr marL="53975" lvl="1" indent="0">
              <a:buFontTx/>
              <a:buNone/>
            </a:pPr>
            <a:r>
              <a:rPr lang="en-US" altLang="en-US" sz="2800" dirty="0" smtClean="0">
                <a:latin typeface="Tahoma" panose="020B0604030504040204" pitchFamily="34" charset="0"/>
              </a:rPr>
              <a:t>Parent-Child – Early Education		$ 27,500</a:t>
            </a:r>
          </a:p>
          <a:p>
            <a:pPr marL="53975" lvl="1" indent="0">
              <a:buFontTx/>
              <a:buNone/>
            </a:pPr>
            <a:r>
              <a:rPr lang="en-US" altLang="en-US" sz="2800" dirty="0" smtClean="0">
                <a:latin typeface="Tahoma" panose="020B0604030504040204" pitchFamily="34" charset="0"/>
              </a:rPr>
              <a:t>After-School Service Learning		$ 15,000</a:t>
            </a:r>
          </a:p>
          <a:p>
            <a:pPr marL="53975" lvl="1" indent="0">
              <a:buFontTx/>
              <a:buNone/>
            </a:pPr>
            <a:r>
              <a:rPr lang="en-US" altLang="en-US" sz="2800" dirty="0" smtClean="0">
                <a:latin typeface="Tahoma" panose="020B0604030504040204" pitchFamily="34" charset="0"/>
              </a:rPr>
              <a:t>Perkins (CVTE)				$ 12,984</a:t>
            </a:r>
          </a:p>
          <a:p>
            <a:pPr marL="53975" lvl="1" indent="0">
              <a:buFontTx/>
              <a:buNone/>
            </a:pPr>
            <a:r>
              <a:rPr lang="en-US" altLang="en-US" sz="2800" dirty="0" smtClean="0">
                <a:latin typeface="Tahoma" panose="020B0604030504040204" pitchFamily="34" charset="0"/>
              </a:rPr>
              <a:t>Safe &amp; Supportive Schools		$ 10,000</a:t>
            </a:r>
          </a:p>
          <a:p>
            <a:pPr marL="53975" lvl="1" indent="0">
              <a:buFontTx/>
              <a:buNone/>
            </a:pPr>
            <a:r>
              <a:rPr lang="en-US" altLang="en-US" sz="2800" dirty="0" smtClean="0">
                <a:latin typeface="Tahoma" panose="020B0604030504040204" pitchFamily="34" charset="0"/>
              </a:rPr>
              <a:t>MS – Turnaround Support		$ 10,000</a:t>
            </a:r>
          </a:p>
          <a:p>
            <a:pPr marL="53975" lvl="1" indent="0">
              <a:buFontTx/>
              <a:buNone/>
            </a:pPr>
            <a:r>
              <a:rPr lang="en-US" altLang="en-US" sz="2800" dirty="0" smtClean="0">
                <a:latin typeface="Tahoma" panose="020B0604030504040204" pitchFamily="34" charset="0"/>
              </a:rPr>
              <a:t>Rural School Aid			$ 21,275</a:t>
            </a:r>
          </a:p>
          <a:p>
            <a:pPr marL="457200" lvl="1" indent="0" algn="ctr">
              <a:buFontTx/>
              <a:buNone/>
            </a:pPr>
            <a:endParaRPr lang="en-US" altLang="en-US" sz="3200" u="sng" dirty="0" smtClean="0">
              <a:latin typeface="Tahoma" panose="020B0604030504040204" pitchFamily="34" charset="0"/>
            </a:endParaRPr>
          </a:p>
          <a:p>
            <a:pPr marL="457200" lvl="1" indent="0">
              <a:buFontTx/>
              <a:buNone/>
            </a:pPr>
            <a:endParaRPr lang="en-US" altLang="en-US" dirty="0" smtClean="0">
              <a:latin typeface="Tahoma" panose="020B0604030504040204" pitchFamily="34" charset="0"/>
            </a:endParaRPr>
          </a:p>
          <a:p>
            <a:pPr marL="457200" lvl="1" indent="0">
              <a:buFontTx/>
              <a:buNone/>
            </a:pPr>
            <a:endParaRPr lang="en-US" altLang="en-US" sz="2400" dirty="0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511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98612" y="685800"/>
            <a:ext cx="89916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Grants</a:t>
            </a:r>
            <a:endParaRPr lang="en-US" altLang="en-US" sz="42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912812" y="1600200"/>
            <a:ext cx="8229600" cy="4419600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altLang="en-US" sz="3200" dirty="0" smtClean="0">
              <a:latin typeface="Tahoma" panose="020B0604030504040204" pitchFamily="34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1446212" y="1600200"/>
            <a:ext cx="9753600" cy="4419600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" lvl="1" indent="0">
              <a:buFontTx/>
              <a:buNone/>
            </a:pPr>
            <a:r>
              <a:rPr lang="en-US" altLang="en-US" sz="2800" dirty="0" smtClean="0">
                <a:latin typeface="Tahoma" panose="020B0604030504040204" pitchFamily="34" charset="0"/>
              </a:rPr>
              <a:t>Innovative Pathways*			$ 10,000</a:t>
            </a:r>
          </a:p>
          <a:p>
            <a:pPr marL="53975" lvl="1" indent="0">
              <a:buFontTx/>
              <a:buNone/>
            </a:pPr>
            <a:r>
              <a:rPr lang="en-US" altLang="en-US" sz="2800" dirty="0" smtClean="0">
                <a:latin typeface="Tahoma" panose="020B0604030504040204" pitchFamily="34" charset="0"/>
              </a:rPr>
              <a:t>STARS					$   8,600</a:t>
            </a:r>
          </a:p>
          <a:p>
            <a:pPr marL="53975" lvl="1" indent="0">
              <a:buFontTx/>
              <a:buNone/>
            </a:pPr>
            <a:r>
              <a:rPr lang="en-US" altLang="en-US" sz="2800" dirty="0" smtClean="0">
                <a:latin typeface="Tahoma" panose="020B0604030504040204" pitchFamily="34" charset="0"/>
              </a:rPr>
              <a:t>BTFE					$   2,331</a:t>
            </a:r>
          </a:p>
          <a:p>
            <a:pPr marL="53975" lvl="1" indent="0">
              <a:buFontTx/>
              <a:buNone/>
            </a:pPr>
            <a:endParaRPr lang="en-US" altLang="en-US" sz="2800" dirty="0">
              <a:latin typeface="Tahoma" panose="020B0604030504040204" pitchFamily="34" charset="0"/>
            </a:endParaRPr>
          </a:p>
          <a:p>
            <a:pPr marL="53975" lvl="1" indent="0">
              <a:buFontTx/>
              <a:buNone/>
            </a:pPr>
            <a:r>
              <a:rPr lang="en-US" altLang="en-US" sz="3600" dirty="0" smtClean="0">
                <a:latin typeface="Tahoma" panose="020B0604030504040204" pitchFamily="34" charset="0"/>
              </a:rPr>
              <a:t>Total to Date:			$1,246,701</a:t>
            </a:r>
          </a:p>
          <a:p>
            <a:pPr marL="53975" lvl="1" indent="0">
              <a:buFontTx/>
              <a:buNone/>
            </a:pPr>
            <a:endParaRPr lang="en-US" altLang="en-US" sz="3600" dirty="0">
              <a:latin typeface="Tahoma" panose="020B0604030504040204" pitchFamily="34" charset="0"/>
            </a:endParaRPr>
          </a:p>
          <a:p>
            <a:pPr marL="53975" lvl="1" indent="0">
              <a:buFontTx/>
              <a:buNone/>
            </a:pPr>
            <a:r>
              <a:rPr lang="en-US" altLang="en-US" sz="2400" dirty="0" smtClean="0">
                <a:latin typeface="Tahoma" panose="020B0604030504040204" pitchFamily="34" charset="0"/>
              </a:rPr>
              <a:t>*Includes opportunity for significant additional grant funds</a:t>
            </a:r>
          </a:p>
          <a:p>
            <a:pPr marL="53975" lvl="1" indent="0">
              <a:buFontTx/>
              <a:buNone/>
            </a:pPr>
            <a:endParaRPr lang="en-US" altLang="en-US" sz="2800" dirty="0" smtClean="0">
              <a:latin typeface="Tahoma" panose="020B0604030504040204" pitchFamily="34" charset="0"/>
            </a:endParaRPr>
          </a:p>
          <a:p>
            <a:pPr marL="457200" lvl="1" indent="0" algn="ctr">
              <a:buFontTx/>
              <a:buNone/>
            </a:pPr>
            <a:endParaRPr lang="en-US" altLang="en-US" sz="3200" u="sng" dirty="0" smtClean="0">
              <a:latin typeface="Tahoma" panose="020B0604030504040204" pitchFamily="34" charset="0"/>
            </a:endParaRPr>
          </a:p>
          <a:p>
            <a:pPr marL="457200" lvl="1" indent="0">
              <a:buFontTx/>
              <a:buNone/>
            </a:pPr>
            <a:endParaRPr lang="en-US" altLang="en-US" dirty="0" smtClean="0">
              <a:latin typeface="Tahoma" panose="020B0604030504040204" pitchFamily="34" charset="0"/>
            </a:endParaRPr>
          </a:p>
          <a:p>
            <a:pPr marL="457200" lvl="1" indent="0">
              <a:buFontTx/>
              <a:buNone/>
            </a:pPr>
            <a:endParaRPr lang="en-US" altLang="en-US" sz="2400" dirty="0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437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98612" y="685800"/>
            <a:ext cx="89916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Grants</a:t>
            </a:r>
            <a:endParaRPr lang="en-US" altLang="en-US" sz="42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912812" y="1600200"/>
            <a:ext cx="8229600" cy="4419600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altLang="en-US" sz="3200" dirty="0" smtClean="0">
              <a:latin typeface="Tahoma" panose="020B0604030504040204" pitchFamily="34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1446212" y="1600200"/>
            <a:ext cx="9753600" cy="4419600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" lvl="1" indent="0">
              <a:buFontTx/>
              <a:buNone/>
            </a:pPr>
            <a:r>
              <a:rPr lang="en-US" altLang="en-US" sz="2800" dirty="0" smtClean="0">
                <a:latin typeface="Tahoma" panose="020B0604030504040204" pitchFamily="34" charset="0"/>
              </a:rPr>
              <a:t>Additionally:</a:t>
            </a:r>
          </a:p>
          <a:p>
            <a:pPr marL="53975" lvl="1" indent="0">
              <a:buFontTx/>
              <a:buNone/>
            </a:pPr>
            <a:r>
              <a:rPr lang="en-US" altLang="en-US" sz="2800" dirty="0">
                <a:latin typeface="Tahoma" panose="020B0604030504040204" pitchFamily="34" charset="0"/>
              </a:rPr>
              <a:t>	</a:t>
            </a:r>
            <a:r>
              <a:rPr lang="en-US" altLang="en-US" sz="2800" dirty="0" smtClean="0">
                <a:latin typeface="Tahoma" panose="020B0604030504040204" pitchFamily="34" charset="0"/>
              </a:rPr>
              <a:t>FY20 &amp; FY21</a:t>
            </a:r>
          </a:p>
          <a:p>
            <a:pPr marL="53975" lvl="1" indent="0">
              <a:buFontTx/>
              <a:buNone/>
            </a:pPr>
            <a:endParaRPr lang="en-US" altLang="en-US" sz="2800" dirty="0">
              <a:latin typeface="Tahoma" panose="020B0604030504040204" pitchFamily="34" charset="0"/>
            </a:endParaRPr>
          </a:p>
          <a:p>
            <a:pPr marL="53975" lvl="1" indent="0">
              <a:buFontTx/>
              <a:buNone/>
            </a:pPr>
            <a:r>
              <a:rPr lang="en-US" altLang="en-US" sz="2800" dirty="0" smtClean="0">
                <a:latin typeface="Tahoma" panose="020B0604030504040204" pitchFamily="34" charset="0"/>
              </a:rPr>
              <a:t>Already received grants to begin July 1, 2019 for a total of $90,000 for Project Lead The Way.</a:t>
            </a:r>
          </a:p>
          <a:p>
            <a:pPr marL="53975" lvl="1" indent="0">
              <a:buFontTx/>
              <a:buNone/>
            </a:pPr>
            <a:r>
              <a:rPr lang="en-US" altLang="en-US" sz="2800" dirty="0">
                <a:latin typeface="Tahoma" panose="020B0604030504040204" pitchFamily="34" charset="0"/>
              </a:rPr>
              <a:t>	</a:t>
            </a:r>
            <a:r>
              <a:rPr lang="en-US" altLang="en-US" sz="2800" dirty="0" smtClean="0">
                <a:latin typeface="Tahoma" panose="020B0604030504040204" pitchFamily="34" charset="0"/>
              </a:rPr>
              <a:t>Computer Science Program at the high school</a:t>
            </a:r>
          </a:p>
          <a:p>
            <a:pPr marL="53975" lvl="1" indent="0">
              <a:buFontTx/>
              <a:buNone/>
            </a:pPr>
            <a:r>
              <a:rPr lang="en-US" altLang="en-US" sz="2800" dirty="0">
                <a:latin typeface="Tahoma" panose="020B0604030504040204" pitchFamily="34" charset="0"/>
              </a:rPr>
              <a:t>	</a:t>
            </a:r>
            <a:r>
              <a:rPr lang="en-US" altLang="en-US" sz="2800" dirty="0" smtClean="0">
                <a:latin typeface="Tahoma" panose="020B0604030504040204" pitchFamily="34" charset="0"/>
              </a:rPr>
              <a:t>Engineering Program at the high school</a:t>
            </a:r>
          </a:p>
          <a:p>
            <a:pPr marL="53975" lvl="1" indent="0">
              <a:buFontTx/>
              <a:buNone/>
            </a:pPr>
            <a:r>
              <a:rPr lang="en-US" altLang="en-US" sz="2800" dirty="0">
                <a:latin typeface="Tahoma" panose="020B0604030504040204" pitchFamily="34" charset="0"/>
              </a:rPr>
              <a:t>	</a:t>
            </a:r>
            <a:r>
              <a:rPr lang="en-US" altLang="en-US" sz="2800" dirty="0" smtClean="0">
                <a:latin typeface="Tahoma" panose="020B0604030504040204" pitchFamily="34" charset="0"/>
              </a:rPr>
              <a:t>Gateway Program at the middle school</a:t>
            </a:r>
          </a:p>
          <a:p>
            <a:pPr marL="53975" lvl="1" indent="0">
              <a:buFontTx/>
              <a:buNone/>
            </a:pPr>
            <a:endParaRPr lang="en-US" altLang="en-US" sz="2800" dirty="0">
              <a:latin typeface="Tahoma" panose="020B0604030504040204" pitchFamily="34" charset="0"/>
            </a:endParaRPr>
          </a:p>
          <a:p>
            <a:pPr marL="53975" lvl="1" indent="0">
              <a:buFontTx/>
              <a:buNone/>
            </a:pPr>
            <a:endParaRPr lang="en-US" altLang="en-US" sz="3600" dirty="0" smtClean="0">
              <a:latin typeface="Tahoma" panose="020B0604030504040204" pitchFamily="34" charset="0"/>
            </a:endParaRPr>
          </a:p>
          <a:p>
            <a:pPr marL="53975" lvl="1" indent="0">
              <a:buFontTx/>
              <a:buNone/>
            </a:pPr>
            <a:endParaRPr lang="en-US" altLang="en-US" sz="3600" dirty="0">
              <a:latin typeface="Tahoma" panose="020B0604030504040204" pitchFamily="34" charset="0"/>
            </a:endParaRPr>
          </a:p>
          <a:p>
            <a:pPr marL="53975" lvl="1" indent="0">
              <a:buFontTx/>
              <a:buNone/>
            </a:pPr>
            <a:endParaRPr lang="en-US" altLang="en-US" sz="2800" dirty="0" smtClean="0">
              <a:latin typeface="Tahoma" panose="020B0604030504040204" pitchFamily="34" charset="0"/>
            </a:endParaRPr>
          </a:p>
          <a:p>
            <a:pPr marL="457200" lvl="1" indent="0" algn="ctr">
              <a:buFontTx/>
              <a:buNone/>
            </a:pPr>
            <a:endParaRPr lang="en-US" altLang="en-US" sz="3200" u="sng" dirty="0" smtClean="0">
              <a:latin typeface="Tahoma" panose="020B0604030504040204" pitchFamily="34" charset="0"/>
            </a:endParaRPr>
          </a:p>
          <a:p>
            <a:pPr marL="457200" lvl="1" indent="0">
              <a:buFontTx/>
              <a:buNone/>
            </a:pPr>
            <a:endParaRPr lang="en-US" altLang="en-US" dirty="0" smtClean="0">
              <a:latin typeface="Tahoma" panose="020B0604030504040204" pitchFamily="34" charset="0"/>
            </a:endParaRPr>
          </a:p>
          <a:p>
            <a:pPr marL="457200" lvl="1" indent="0">
              <a:buFontTx/>
              <a:buNone/>
            </a:pPr>
            <a:endParaRPr lang="en-US" altLang="en-US" sz="2400" dirty="0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089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676400"/>
            <a:ext cx="7008574" cy="35814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QUESTIONS?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50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98612" y="2667000"/>
            <a:ext cx="8815387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1825" indent="-517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3200" dirty="0" smtClean="0"/>
              <a:t>New leadership model implemented: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sz="3200" dirty="0"/>
          </a:p>
          <a:p>
            <a:pPr marL="1598613" lvl="2" indent="-3810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 smtClean="0"/>
              <a:t>Instructional Leaders</a:t>
            </a:r>
          </a:p>
          <a:p>
            <a:pPr marL="1217613" lvl="2" eaLnBrk="1" hangingPunct="1">
              <a:spcBef>
                <a:spcPct val="0"/>
              </a:spcBef>
              <a:buNone/>
              <a:defRPr/>
            </a:pPr>
            <a:endParaRPr lang="en-US" sz="2800" dirty="0" smtClean="0"/>
          </a:p>
          <a:p>
            <a:pPr marL="1598613" lvl="2" indent="-3810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 smtClean="0"/>
              <a:t>Team Coordinators</a:t>
            </a:r>
          </a:p>
          <a:p>
            <a:pPr marL="114300" lvl="1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sz="3200" dirty="0" smtClean="0"/>
              <a:t> 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3200" dirty="0" smtClean="0"/>
              <a:t>Refining for FY20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674812" y="1219200"/>
            <a:ext cx="8915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u="sng" cap="small" dirty="0" smtClean="0">
                <a:latin typeface="Tahoma" panose="020B0604030504040204" pitchFamily="34" charset="0"/>
              </a:rPr>
              <a:t>Learning &amp; Teaching</a:t>
            </a:r>
            <a:endParaRPr lang="en-US" altLang="en-US" sz="4800" b="1" u="sng" cap="small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3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98612" y="2667000"/>
            <a:ext cx="881538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1825" indent="-517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3200" dirty="0" smtClean="0"/>
              <a:t>Working with Great School Partnership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sz="3200" dirty="0"/>
          </a:p>
          <a:p>
            <a:pPr marL="1598613" lvl="2" indent="-3810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Training to support school “redesign” to improve outcomes for all students and better prepare them for career and college.</a:t>
            </a:r>
          </a:p>
          <a:p>
            <a:pPr marL="1598613" lvl="2" indent="-3810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dirty="0" smtClean="0"/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sz="32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674812" y="1219200"/>
            <a:ext cx="8915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800" b="1" u="sng" cap="small" dirty="0">
                <a:latin typeface="Tahoma" panose="020B0604030504040204" pitchFamily="34" charset="0"/>
              </a:rPr>
              <a:t>Learning &amp; Teaching</a:t>
            </a:r>
          </a:p>
        </p:txBody>
      </p:sp>
    </p:spTree>
    <p:extLst>
      <p:ext uri="{BB962C8B-B14F-4D97-AF65-F5344CB8AC3E}">
        <p14:creationId xmlns:p14="http://schemas.microsoft.com/office/powerpoint/2010/main" val="301518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98612" y="2667000"/>
            <a:ext cx="8815387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1825" indent="-517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3200" dirty="0" smtClean="0"/>
              <a:t>Professional Development with Teachers Development Group.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sz="3200" dirty="0"/>
          </a:p>
          <a:p>
            <a:pPr marL="1598613" lvl="2" indent="-3810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 smtClean="0"/>
              <a:t>Teacher development to increase all students</a:t>
            </a:r>
            <a:r>
              <a:rPr lang="en-US" sz="2800" dirty="0"/>
              <a:t>’ math understanding </a:t>
            </a:r>
            <a:r>
              <a:rPr lang="en-US" sz="2800" dirty="0" smtClean="0"/>
              <a:t>and achievement.</a:t>
            </a:r>
          </a:p>
          <a:p>
            <a:pPr marL="114300" lvl="1" indent="0" eaLnBrk="1" hangingPunct="1">
              <a:spcBef>
                <a:spcPct val="0"/>
              </a:spcBef>
              <a:buNone/>
              <a:defRPr/>
            </a:pPr>
            <a:endParaRPr lang="en-US" sz="32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674812" y="1219200"/>
            <a:ext cx="8915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800" b="1" u="sng" cap="small" dirty="0">
                <a:latin typeface="Tahoma" panose="020B0604030504040204" pitchFamily="34" charset="0"/>
              </a:rPr>
              <a:t>Learning &amp; Teaching</a:t>
            </a:r>
          </a:p>
        </p:txBody>
      </p:sp>
    </p:spTree>
    <p:extLst>
      <p:ext uri="{BB962C8B-B14F-4D97-AF65-F5344CB8AC3E}">
        <p14:creationId xmlns:p14="http://schemas.microsoft.com/office/powerpoint/2010/main" val="310368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98612" y="2667000"/>
            <a:ext cx="881538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1825" indent="-517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3200" dirty="0" smtClean="0"/>
              <a:t>Career Technical Education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sz="3200" dirty="0"/>
          </a:p>
          <a:p>
            <a:pPr marL="1598613" lvl="2" indent="-3810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 smtClean="0"/>
              <a:t>Creating new pathways and rethinking career and technical education at the high school. </a:t>
            </a:r>
          </a:p>
          <a:p>
            <a:pPr marL="114300" lvl="1" indent="0" eaLnBrk="1" hangingPunct="1">
              <a:spcBef>
                <a:spcPct val="0"/>
              </a:spcBef>
              <a:buNone/>
              <a:defRPr/>
            </a:pPr>
            <a:endParaRPr lang="en-US" sz="32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674812" y="1219200"/>
            <a:ext cx="8915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800" b="1" u="sng" cap="small" dirty="0">
                <a:latin typeface="Tahoma" panose="020B0604030504040204" pitchFamily="34" charset="0"/>
              </a:rPr>
              <a:t>Learning &amp; Teaching</a:t>
            </a:r>
          </a:p>
        </p:txBody>
      </p:sp>
    </p:spTree>
    <p:extLst>
      <p:ext uri="{BB962C8B-B14F-4D97-AF65-F5344CB8AC3E}">
        <p14:creationId xmlns:p14="http://schemas.microsoft.com/office/powerpoint/2010/main" val="232320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98612" y="2667000"/>
            <a:ext cx="881538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1825" indent="-517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3200" dirty="0" smtClean="0"/>
              <a:t>K – 12 Curriculum Alignment.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sz="3200" dirty="0"/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3200" dirty="0" smtClean="0"/>
              <a:t>Performance Matters Data Analysis Tool.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sz="3200" dirty="0"/>
          </a:p>
          <a:p>
            <a:pPr marL="114300" lvl="1" indent="0" eaLnBrk="1" hangingPunct="1">
              <a:spcBef>
                <a:spcPct val="0"/>
              </a:spcBef>
              <a:buNone/>
              <a:defRPr/>
            </a:pPr>
            <a:endParaRPr lang="en-US" sz="32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674812" y="1219200"/>
            <a:ext cx="8915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800" b="1" u="sng" cap="small" dirty="0">
                <a:latin typeface="Tahoma" panose="020B0604030504040204" pitchFamily="34" charset="0"/>
              </a:rPr>
              <a:t>Learning &amp; Teaching</a:t>
            </a:r>
          </a:p>
        </p:txBody>
      </p:sp>
    </p:spTree>
    <p:extLst>
      <p:ext uri="{BB962C8B-B14F-4D97-AF65-F5344CB8AC3E}">
        <p14:creationId xmlns:p14="http://schemas.microsoft.com/office/powerpoint/2010/main" val="145930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4873beb7-5857-4685-be1f-d57550cc96cc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353</TotalTime>
  <Words>715</Words>
  <Application>Microsoft Office PowerPoint</Application>
  <PresentationFormat>Custom</PresentationFormat>
  <Paragraphs>265</Paragraphs>
  <Slides>48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Century Gothic</vt:lpstr>
      <vt:lpstr>Tahoma</vt:lpstr>
      <vt:lpstr>Wingdings</vt:lpstr>
      <vt:lpstr>Books 16x9</vt:lpstr>
      <vt:lpstr>PowerPoint Presentation</vt:lpstr>
      <vt:lpstr>PowerPoint Presentation</vt:lpstr>
      <vt:lpstr>PowerPoint Presentation</vt:lpstr>
      <vt:lpstr>FY19 Initiatives   Leading to FY20 Impacts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FY20   PROPOSED BUDGET</vt:lpstr>
      <vt:lpstr>PowerPoint Presentation</vt:lpstr>
      <vt:lpstr>FY20   BUDGET CHANGES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BUDGET  by  Department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FY20   CAPITAL BUDGET</vt:lpstr>
      <vt:lpstr>PowerPoint Presentation</vt:lpstr>
      <vt:lpstr>FY20   REVENUE</vt:lpstr>
      <vt:lpstr>PowerPoint Presentation</vt:lpstr>
      <vt:lpstr>PowerPoint Presentation</vt:lpstr>
      <vt:lpstr>PowerPoint Presentation</vt:lpstr>
      <vt:lpstr>PowerPoint Presentation</vt:lpstr>
      <vt:lpstr>FY19   ASSESSMENTS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Harrison, Sharon</dc:creator>
  <cp:lastModifiedBy>Twiss, Doreen</cp:lastModifiedBy>
  <cp:revision>32</cp:revision>
  <cp:lastPrinted>2019-02-14T19:40:44Z</cp:lastPrinted>
  <dcterms:created xsi:type="dcterms:W3CDTF">2018-02-12T18:07:29Z</dcterms:created>
  <dcterms:modified xsi:type="dcterms:W3CDTF">2019-02-15T15:46:14Z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